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4" r:id="rId12"/>
    <p:sldId id="265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4660"/>
  </p:normalViewPr>
  <p:slideViewPr>
    <p:cSldViewPr snapToGrid="0">
      <p:cViewPr varScale="1">
        <p:scale>
          <a:sx n="158" d="100"/>
          <a:sy n="158" d="100"/>
        </p:scale>
        <p:origin x="30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4910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3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0" y="-1371600"/>
            <a:ext cx="3657600" cy="3657600"/>
          </a:xfrm>
          <a:prstGeom prst="ellipse">
            <a:avLst/>
          </a:prstGeom>
          <a:solidFill>
            <a:srgbClr val="4A90D9">
              <a:alpha val="30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-457200" y="3657600"/>
            <a:ext cx="1828800" cy="1828800"/>
          </a:xfrm>
          <a:prstGeom prst="ellipse">
            <a:avLst/>
          </a:prstGeom>
          <a:solidFill>
            <a:srgbClr val="4A90D9">
              <a:alpha val="20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731520" y="914400"/>
            <a:ext cx="7680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Lexical Stress</a:t>
            </a:r>
            <a:endParaRPr lang="en-US" sz="44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 English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731520" y="31089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E8F1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Guide for English Language Learners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374904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Essential Examples Inside</a:t>
            </a:r>
            <a:endParaRPr lang="en-US" sz="14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4114800"/>
            <a:ext cx="548640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4A90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Is Lexical Stress?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Lexical stress is the emphasis placed on a specific syllable in a word. The stressed syllable is louder, longer, and higher in pitch.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31520" y="2194560"/>
            <a:ext cx="3657600" cy="2194560"/>
          </a:xfrm>
          <a:prstGeom prst="rect">
            <a:avLst/>
          </a:prstGeom>
          <a:solidFill>
            <a:srgbClr val="F4F8FC"/>
          </a:solidFill>
          <a:ln/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005840" y="233172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A90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005840" y="274320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ba-NA-na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005840" y="342900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second syllable is stressed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754880" y="2194560"/>
            <a:ext cx="3657600" cy="2194560"/>
          </a:xfrm>
          <a:prstGeom prst="rect">
            <a:avLst/>
          </a:prstGeom>
          <a:solidFill>
            <a:srgbClr val="F4F8FC"/>
          </a:solidFill>
          <a:ln/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5029200" y="233172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A90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029200" y="274320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COM-pu-ter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029200" y="342900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syllable is stressed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4A90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Why Does Stress Matter?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Changing the stressed syllable can completely change the meaning of a word.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31520" y="1828800"/>
            <a:ext cx="3657600" cy="1234440"/>
          </a:xfrm>
          <a:prstGeom prst="rect">
            <a:avLst/>
          </a:prstGeom>
          <a:solidFill>
            <a:srgbClr val="E8F1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005840" y="19202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RE-cord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05840" y="24231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A90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Noun</a:t>
            </a:r>
            <a:r>
              <a:rPr lang="en-US" sz="13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 vinyl disc or a log of data</a:t>
            </a:r>
            <a:endParaRPr lang="en-US" sz="13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840" y="2148840"/>
            <a:ext cx="411480" cy="41148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937760" y="1828800"/>
            <a:ext cx="3657600" cy="1234440"/>
          </a:xfrm>
          <a:prstGeom prst="rect">
            <a:avLst/>
          </a:prstGeom>
          <a:solidFill>
            <a:srgbClr val="F4F8F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5212080" y="19202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re-CORD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212080" y="24231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</a:t>
            </a:r>
            <a:r>
              <a:rPr lang="en-US" sz="13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to capture audio or video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731520" y="3291840"/>
            <a:ext cx="3657600" cy="1234440"/>
          </a:xfrm>
          <a:prstGeom prst="rect">
            <a:avLst/>
          </a:prstGeom>
          <a:solidFill>
            <a:srgbClr val="E8F1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/>
          <p:nvPr/>
        </p:nvSpPr>
        <p:spPr>
          <a:xfrm>
            <a:off x="1005840" y="33832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PRE-sent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005840" y="388620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A90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Noun</a:t>
            </a:r>
            <a:r>
              <a:rPr lang="en-US" sz="13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 gift</a:t>
            </a:r>
            <a:endParaRPr lang="en-US" sz="1300" dirty="0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840" y="3611880"/>
            <a:ext cx="411480" cy="41148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4937760" y="3291840"/>
            <a:ext cx="3657600" cy="1234440"/>
          </a:xfrm>
          <a:prstGeom prst="rect">
            <a:avLst/>
          </a:prstGeom>
          <a:solidFill>
            <a:srgbClr val="F4F8F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3"/>
          <p:cNvSpPr/>
          <p:nvPr/>
        </p:nvSpPr>
        <p:spPr>
          <a:xfrm>
            <a:off x="5212080" y="33832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pre-SENT</a:t>
            </a:r>
            <a:endParaRPr lang="en-US" sz="2200" dirty="0"/>
          </a:p>
        </p:txBody>
      </p:sp>
      <p:sp>
        <p:nvSpPr>
          <p:cNvPr id="18" name="Text 14"/>
          <p:cNvSpPr/>
          <p:nvPr/>
        </p:nvSpPr>
        <p:spPr>
          <a:xfrm>
            <a:off x="5212080" y="388620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</a:t>
            </a:r>
            <a:r>
              <a:rPr lang="en-US" sz="13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to show or introduce</a:t>
            </a:r>
            <a:endParaRPr lang="en-US" sz="1300" dirty="0"/>
          </a:p>
        </p:txBody>
      </p:sp>
      <p:sp>
        <p:nvSpPr>
          <p:cNvPr id="19" name="Text 15"/>
          <p:cNvSpPr/>
          <p:nvPr/>
        </p:nvSpPr>
        <p:spPr>
          <a:xfrm>
            <a:off x="731520" y="47091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 3–4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4A90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Noun vs. Verb Stress Shifts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two-syllable words shift stress depending on whether they're used as a noun or a verb.</a:t>
            </a:r>
            <a:endParaRPr lang="en-US" sz="15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737360"/>
          <a:ext cx="7680960" cy="2651760"/>
        </p:xfrm>
        <a:graphic>
          <a:graphicData uri="http://schemas.openxmlformats.org/drawingml/2006/table">
            <a:tbl>
              <a:tblPr/>
              <a:tblGrid>
                <a:gridCol w="128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Noun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Verb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Example Sentence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2D34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contract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B3A5C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CON-tract</a:t>
                      </a:r>
                      <a:endParaRPr lang="en-US" sz="14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E8734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con-TRACT</a:t>
                      </a:r>
                      <a:endParaRPr lang="en-US" sz="14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5555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"Sign the CON-tract" vs. "The metal will con-TRACT"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2D34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object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B3A5C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OB-ject</a:t>
                      </a:r>
                      <a:endParaRPr lang="en-US" sz="14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E8734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ob-JECT</a:t>
                      </a:r>
                      <a:endParaRPr lang="en-US" sz="14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5555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"A small OB-ject" vs. "I ob-JECT to that"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2D34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permit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B3A5C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PER-mit</a:t>
                      </a:r>
                      <a:endParaRPr lang="en-US" sz="14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E8734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per-MIT</a:t>
                      </a:r>
                      <a:endParaRPr lang="en-US" sz="14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5555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"Show your PER-mit" vs. "Please per-MIT me"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2D34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B3A5C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PRO-duce</a:t>
                      </a:r>
                      <a:endParaRPr lang="en-US" sz="14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E8734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pro-DUCE</a:t>
                      </a:r>
                      <a:endParaRPr lang="en-US" sz="14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5555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"Fresh PRO-duce" vs. "They pro-DUCE cars"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731520" y="47091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 5–8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4A90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Stress in Three-Syllable Words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680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Stress can fall on the first, second, or third syllable — there's no single rule, so learners need to memorize common patterns.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31520" y="1920240"/>
            <a:ext cx="2468880" cy="109728"/>
          </a:xfrm>
          <a:prstGeom prst="rect">
            <a:avLst/>
          </a:prstGeom>
          <a:solidFill>
            <a:srgbClr val="1B3A5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731520" y="2029968"/>
            <a:ext cx="2468880" cy="2560320"/>
          </a:xfrm>
          <a:prstGeom prst="rect">
            <a:avLst/>
          </a:prstGeom>
          <a:solidFill>
            <a:srgbClr val="F4F8F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960120" y="219456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syllable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" y="260604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IN-ter-est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60120" y="329184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three-syllable nouns stress the first syllable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474720" y="1920240"/>
            <a:ext cx="2468880" cy="109728"/>
          </a:xfrm>
          <a:prstGeom prst="rect">
            <a:avLst/>
          </a:prstGeom>
          <a:solidFill>
            <a:srgbClr val="4A90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3474720" y="2029968"/>
            <a:ext cx="2468880" cy="2560320"/>
          </a:xfrm>
          <a:prstGeom prst="rect">
            <a:avLst/>
          </a:prstGeom>
          <a:solidFill>
            <a:srgbClr val="F4F8F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3703320" y="219456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A90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2nd syllable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703320" y="260604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de-MO-cra-cy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703320" y="329184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Words ending in -cy, -ty, -phy often stress the third-to-last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17920" y="1920240"/>
            <a:ext cx="2468880" cy="109728"/>
          </a:xfrm>
          <a:prstGeom prst="rect">
            <a:avLst/>
          </a:prstGeom>
          <a:solidFill>
            <a:srgbClr val="E8734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6217920" y="2029968"/>
            <a:ext cx="2468880" cy="2560320"/>
          </a:xfrm>
          <a:prstGeom prst="rect">
            <a:avLst/>
          </a:prstGeom>
          <a:solidFill>
            <a:srgbClr val="F4F8F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6446520" y="219456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3rd syllable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446520" y="260604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un-der-STAND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6446520" y="329184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Compound verbs with prefixes often stress the final syllable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31520" y="47091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 9–11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4A90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How Suffixes Shift Stress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680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Adding a suffix often moves the stress to a different syllable. Learn these patterns to predict stress in new words.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31520" y="1828800"/>
            <a:ext cx="7680960" cy="868680"/>
          </a:xfrm>
          <a:prstGeom prst="rect">
            <a:avLst/>
          </a:prstGeom>
          <a:solidFill>
            <a:srgbClr val="F4F8F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1005840" y="2011680"/>
            <a:ext cx="457200" cy="457200"/>
          </a:xfrm>
          <a:prstGeom prst="ellipse">
            <a:avLst/>
          </a:prstGeom>
          <a:solidFill>
            <a:srgbClr val="4A90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100584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737360" y="190195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PHO-to-graph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114800" y="190195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873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-y → pho-TO-gra-phy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37360" y="228600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Adding -y shifts stress to the syllable before it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31520" y="2880360"/>
            <a:ext cx="768096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1005840" y="3063240"/>
            <a:ext cx="457200" cy="457200"/>
          </a:xfrm>
          <a:prstGeom prst="ellipse">
            <a:avLst/>
          </a:prstGeom>
          <a:solidFill>
            <a:srgbClr val="4A90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1005840" y="3063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737360" y="295351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e-LEC-tric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114800" y="29535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873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-ity → e-lec-TRI-ci-ty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737360" y="333756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Adding -ity moves stress to the syllable before -ity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31520" y="3931920"/>
            <a:ext cx="7680960" cy="868680"/>
          </a:xfrm>
          <a:prstGeom prst="rect">
            <a:avLst/>
          </a:prstGeom>
          <a:solidFill>
            <a:srgbClr val="F4F8F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Shape 16"/>
          <p:cNvSpPr/>
          <p:nvPr/>
        </p:nvSpPr>
        <p:spPr>
          <a:xfrm>
            <a:off x="1005840" y="4114800"/>
            <a:ext cx="457200" cy="457200"/>
          </a:xfrm>
          <a:prstGeom prst="ellipse">
            <a:avLst/>
          </a:prstGeom>
          <a:solidFill>
            <a:srgbClr val="4A90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1005840" y="4114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737360" y="400507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E-co-no-my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4114800" y="400507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873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-ic → e-co-NO-mic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737360" y="438912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Adding -ic places stress on the syllable before -ic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20" y="47091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 12–14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4A90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Compound Word Stress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Compound nouns stress the first word, while adjective + noun phrases stress the second.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31520" y="1783080"/>
            <a:ext cx="3657600" cy="457200"/>
          </a:xfrm>
          <a:prstGeom prst="rect">
            <a:avLst/>
          </a:prstGeom>
          <a:solidFill>
            <a:srgbClr val="1B3A5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731520" y="17830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Compound Noun (1st word stressed)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754880" y="1783080"/>
            <a:ext cx="3657600" cy="457200"/>
          </a:xfrm>
          <a:prstGeom prst="rect">
            <a:avLst/>
          </a:prstGeom>
          <a:solidFill>
            <a:srgbClr val="E8734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4754880" y="17830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Adjective + Noun (2nd word stressed)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31520" y="2377440"/>
            <a:ext cx="3657600" cy="731520"/>
          </a:xfrm>
          <a:prstGeom prst="rect">
            <a:avLst/>
          </a:prstGeom>
          <a:solidFill>
            <a:srgbClr val="F4F8F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1005840" y="24231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BLACK-bird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005840" y="278892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specific species of bird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754880" y="2377440"/>
            <a:ext cx="3657600" cy="731520"/>
          </a:xfrm>
          <a:prstGeom prst="rect">
            <a:avLst/>
          </a:prstGeom>
          <a:solidFill>
            <a:srgbClr val="F4F8F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5029200" y="24231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873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black BIRD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029200" y="278892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bird that is black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31520" y="3246120"/>
            <a:ext cx="3657600" cy="7315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1005840" y="32918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GREEN-house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005840" y="36576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glass structure for growing plants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754880" y="3246120"/>
            <a:ext cx="3657600" cy="7315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5029200" y="32918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873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green HOUSE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5029200" y="36576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house painted green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31520" y="4114800"/>
            <a:ext cx="3657600" cy="731520"/>
          </a:xfrm>
          <a:prstGeom prst="rect">
            <a:avLst/>
          </a:prstGeom>
          <a:solidFill>
            <a:srgbClr val="F4F8F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1005840" y="41605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HOT-dog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005840" y="452628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sausage in a bun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754880" y="4114800"/>
            <a:ext cx="3657600" cy="731520"/>
          </a:xfrm>
          <a:prstGeom prst="rect">
            <a:avLst/>
          </a:prstGeom>
          <a:solidFill>
            <a:srgbClr val="F4F8F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5029200" y="41605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873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hot DOG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5029200" y="452628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dog that feels warm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31520" y="47091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 15–17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4A90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Common Stress Mistakes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words are frequently mispronounced by English learners. Pay attention to where the stress falls!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31520" y="1828800"/>
            <a:ext cx="2468880" cy="2743200"/>
          </a:xfrm>
          <a:prstGeom prst="rect">
            <a:avLst/>
          </a:prstGeom>
          <a:solidFill>
            <a:srgbClr val="F4F8FC"/>
          </a:solidFill>
          <a:ln/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60120" y="20116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22860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com-MU-ni-cate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960120" y="28803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74C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Error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960120" y="310896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88888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CO-mmu-ni-cate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960120" y="370332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Stress falls on the second syllable, not the first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474720" y="1828800"/>
            <a:ext cx="2468880" cy="2743200"/>
          </a:xfrm>
          <a:prstGeom prst="rect">
            <a:avLst/>
          </a:prstGeom>
          <a:solidFill>
            <a:srgbClr val="F4F8FC"/>
          </a:solidFill>
          <a:ln/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3703320" y="20116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703320" y="22860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AD-ver-tise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703320" y="28803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74C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Error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3703320" y="310896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88888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ad-VER-tise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3703320" y="370332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syllable carries the primary stress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217920" y="1828800"/>
            <a:ext cx="2468880" cy="2743200"/>
          </a:xfrm>
          <a:prstGeom prst="rect">
            <a:avLst/>
          </a:prstGeom>
          <a:solidFill>
            <a:srgbClr val="F4F8FC"/>
          </a:solidFill>
          <a:ln/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6446520" y="20116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446520" y="22860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vo-lun-TEER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6446520" y="28803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74C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Error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446520" y="310896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88888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VO-lun-teer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6446520" y="370332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Stress is on the last syllable — unusual but common in -eer words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20" y="47091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 18–20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4A90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itle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Focus Words: Sentence-Level Stress</a:t>
            </a:r>
            <a:endParaRPr lang="en-US" sz="3200"/>
          </a:p>
        </p:txBody>
      </p:sp>
      <p:sp>
        <p:nvSpPr>
          <p:cNvPr id="4" name="Description"/>
          <p:cNvSpPr/>
          <p:nvPr/>
        </p:nvSpPr>
        <p:spPr>
          <a:xfrm>
            <a:off x="731520" y="109728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word-level stress, English speakers also stress specific words in a sentence to highlight the most important information. This is called </a:t>
            </a:r>
            <a:r>
              <a:rPr lang="en-US" sz="1500" b="1">
                <a:solidFill>
                  <a:srgbClr val="4A90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sentence stress</a:t>
            </a:r>
            <a:r>
              <a:rPr lang="en-US" sz="150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or </a:t>
            </a:r>
            <a:r>
              <a:rPr lang="en-US" sz="1500" b="1">
                <a:solidFill>
                  <a:srgbClr val="4A90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contrastive stress</a:t>
            </a:r>
            <a:r>
              <a:rPr lang="en-US" sz="150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/>
          </a:p>
        </p:txBody>
      </p:sp>
      <p:sp>
        <p:nvSpPr>
          <p:cNvPr id="5" name="Card1Bg"/>
          <p:cNvSpPr/>
          <p:nvPr/>
        </p:nvSpPr>
        <p:spPr>
          <a:xfrm>
            <a:off x="731520" y="1920240"/>
            <a:ext cx="4023360" cy="2926080"/>
          </a:xfrm>
          <a:prstGeom prst="rect">
            <a:avLst/>
          </a:prstGeom>
          <a:solidFill>
            <a:srgbClr val="F4F8FC"/>
          </a:solidFill>
          <a:ln/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6" name="Card1Label"/>
          <p:cNvSpPr/>
          <p:nvPr/>
        </p:nvSpPr>
        <p:spPr>
          <a:xfrm>
            <a:off x="1005840" y="205740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4A90D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Is a Focus Word?</a:t>
            </a:r>
            <a:endParaRPr lang="en-US" sz="1400"/>
          </a:p>
        </p:txBody>
      </p:sp>
      <p:sp>
        <p:nvSpPr>
          <p:cNvPr id="7" name="Card1Body"/>
          <p:cNvSpPr/>
          <p:nvPr/>
        </p:nvSpPr>
        <p:spPr>
          <a:xfrm>
            <a:off x="1005840" y="2423160"/>
            <a:ext cx="3474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focus word is the word you say louder, longer, and with a higher pitch to draw attention to it. Every English sentence has at least one, and shifting it changes what the sentence means.</a:t>
            </a:r>
            <a:endParaRPr lang="en-US" sz="1300"/>
          </a:p>
          <a:p>
            <a:pPr marL="0" indent="0">
              <a:buNone/>
            </a:pPr>
            <a:endParaRPr lang="en-US" sz="800"/>
          </a:p>
          <a:p>
            <a:pPr marL="0" indent="0">
              <a:buNone/>
            </a:pPr>
            <a:r>
              <a:rPr lang="en-US" sz="1300" i="1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 didn’t say he stole the money” has seven different meanings depending on which word you stress!</a:t>
            </a:r>
            <a:endParaRPr lang="en-US" sz="1300"/>
          </a:p>
        </p:txBody>
      </p:sp>
      <p:sp>
        <p:nvSpPr>
          <p:cNvPr id="8" name="Card2Bg"/>
          <p:cNvSpPr/>
          <p:nvPr/>
        </p:nvSpPr>
        <p:spPr>
          <a:xfrm>
            <a:off x="4937760" y="1920240"/>
            <a:ext cx="4023360" cy="2926080"/>
          </a:xfrm>
          <a:prstGeom prst="rect">
            <a:avLst/>
          </a:prstGeom>
          <a:solidFill>
            <a:srgbClr val="E8F1FB"/>
          </a:solidFill>
          <a:ln/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Card2Label"/>
          <p:cNvSpPr/>
          <p:nvPr/>
        </p:nvSpPr>
        <p:spPr>
          <a:xfrm>
            <a:off x="5212080" y="205740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Why Do We Do This?</a:t>
            </a:r>
            <a:endParaRPr lang="en-US" sz="1400"/>
          </a:p>
        </p:txBody>
      </p:sp>
      <p:sp>
        <p:nvSpPr>
          <p:cNvPr id="10" name="Card2Body"/>
          <p:cNvSpPr/>
          <p:nvPr/>
        </p:nvSpPr>
        <p:spPr>
          <a:xfrm>
            <a:off x="5212080" y="2423160"/>
            <a:ext cx="3474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English is a stress-timed language. We use focus words to:</a:t>
            </a:r>
            <a:endParaRPr lang="en-US" sz="1300"/>
          </a:p>
          <a:p>
            <a:pPr marL="0" indent="0">
              <a:buNone/>
            </a:pPr>
            <a:endParaRPr lang="en-US" sz="600"/>
          </a:p>
          <a:p>
            <a:pPr marL="228600" indent="-228600">
              <a:buChar char="•"/>
            </a:pPr>
            <a:r>
              <a:rPr lang="en-US" sz="130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Highlight </a:t>
            </a:r>
            <a:r>
              <a:rPr lang="en-US" sz="1300" b="1">
                <a:solidFill>
                  <a:srgbClr val="1B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information</a:t>
            </a:r>
            <a:r>
              <a:rPr lang="en-US" sz="130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a conversation</a:t>
            </a:r>
            <a:endParaRPr lang="en-US" sz="1300"/>
          </a:p>
          <a:p>
            <a:pPr marL="228600" indent="-228600">
              <a:buChar char="•"/>
            </a:pPr>
            <a:r>
              <a:rPr lang="en-US" sz="130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</a:t>
            </a:r>
            <a:r>
              <a:rPr lang="en-US" sz="1300" b="1">
                <a:solidFill>
                  <a:srgbClr val="1B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contrast</a:t>
            </a:r>
            <a:r>
              <a:rPr lang="en-US" sz="130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with what was said before</a:t>
            </a:r>
            <a:endParaRPr lang="en-US" sz="1300"/>
          </a:p>
          <a:p>
            <a:pPr marL="228600" indent="-228600">
              <a:buChar char="•"/>
            </a:pPr>
            <a:r>
              <a:rPr lang="en-US" sz="130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a </a:t>
            </a:r>
            <a:r>
              <a:rPr lang="en-US" sz="1300" b="1">
                <a:solidFill>
                  <a:srgbClr val="1B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misunderstanding</a:t>
            </a:r>
            <a:endParaRPr lang="en-US" sz="1300"/>
          </a:p>
          <a:p>
            <a:pPr marL="228600" indent="-228600">
              <a:buChar char="•"/>
            </a:pPr>
            <a:r>
              <a:rPr lang="en-US" sz="130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 </a:t>
            </a:r>
            <a:r>
              <a:rPr lang="en-US" sz="1300" b="1">
                <a:solidFill>
                  <a:srgbClr val="1B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emotion</a:t>
            </a:r>
            <a:r>
              <a:rPr lang="en-US" sz="130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like surprise or anger</a:t>
            </a:r>
            <a:endParaRPr lang="en-US" sz="13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4A90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itle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Same Sentence, Different Meaning</a:t>
            </a:r>
            <a:endParaRPr lang="en-US" sz="3200"/>
          </a:p>
        </p:txBody>
      </p:sp>
      <p:sp>
        <p:nvSpPr>
          <p:cNvPr id="4" name="Subtitle"/>
          <p:cNvSpPr/>
          <p:nvPr/>
        </p:nvSpPr>
        <p:spPr>
          <a:xfrm>
            <a:off x="731520" y="10058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how stressing a different word completely changes the question:</a:t>
            </a:r>
            <a:endParaRPr lang="en-US" sz="1500"/>
          </a:p>
        </p:txBody>
      </p:sp>
      <p:sp>
        <p:nvSpPr>
          <p:cNvPr id="10" name="Row1Bg"/>
          <p:cNvSpPr/>
          <p:nvPr/>
        </p:nvSpPr>
        <p:spPr>
          <a:xfrm>
            <a:off x="731520" y="1463040"/>
            <a:ext cx="7680960" cy="822960"/>
          </a:xfrm>
          <a:prstGeom prst="rect">
            <a:avLst/>
          </a:prstGeom>
          <a:solidFill>
            <a:srgbClr val="F4F8F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Row1Sentence"/>
          <p:cNvSpPr/>
          <p:nvPr/>
        </p:nvSpPr>
        <p:spPr>
          <a:xfrm>
            <a:off x="1005840" y="150876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>
                <a:solidFill>
                  <a:srgbClr val="2D3436"/>
                </a:solidFill>
                <a:latin typeface="Calibri" pitchFamily="34" charset="0"/>
              </a:rPr>
              <a:t>Did </a:t>
            </a:r>
            <a:r>
              <a:rPr lang="en-US" sz="2200" b="1">
                <a:solidFill>
                  <a:srgbClr val="E8734A"/>
                </a:solidFill>
                <a:latin typeface="Trebuchet MS" pitchFamily="34" charset="0"/>
              </a:rPr>
              <a:t>YOU</a:t>
            </a:r>
            <a:r>
              <a:rPr lang="en-US" sz="1800">
                <a:solidFill>
                  <a:srgbClr val="2D3436"/>
                </a:solidFill>
                <a:latin typeface="Calibri" pitchFamily="34" charset="0"/>
              </a:rPr>
              <a:t> eat my chocolate?</a:t>
            </a:r>
            <a:endParaRPr lang="en-US" sz="1800"/>
          </a:p>
        </p:txBody>
      </p:sp>
      <p:sp>
        <p:nvSpPr>
          <p:cNvPr id="12" name="Row1Meaning"/>
          <p:cNvSpPr/>
          <p:nvPr/>
        </p:nvSpPr>
        <p:spPr>
          <a:xfrm>
            <a:off x="5212080" y="150876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55555"/>
                </a:solidFill>
                <a:latin typeface="Calibri" pitchFamily="34" charset="0"/>
              </a:rPr>
              <a:t>I’m asking about the person. Was it you specifically, or someone else?</a:t>
            </a:r>
            <a:endParaRPr lang="en-US" sz="1200"/>
          </a:p>
        </p:txBody>
      </p:sp>
      <p:sp>
        <p:nvSpPr>
          <p:cNvPr id="20" name="Row2Bg"/>
          <p:cNvSpPr/>
          <p:nvPr/>
        </p:nvSpPr>
        <p:spPr>
          <a:xfrm>
            <a:off x="731520" y="2377440"/>
            <a:ext cx="7680960" cy="8229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Row2Sentence"/>
          <p:cNvSpPr/>
          <p:nvPr/>
        </p:nvSpPr>
        <p:spPr>
          <a:xfrm>
            <a:off x="1005840" y="242316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>
                <a:solidFill>
                  <a:srgbClr val="2D3436"/>
                </a:solidFill>
                <a:latin typeface="Calibri" pitchFamily="34" charset="0"/>
              </a:rPr>
              <a:t>Did you </a:t>
            </a:r>
            <a:r>
              <a:rPr lang="en-US" sz="2200" b="1">
                <a:solidFill>
                  <a:srgbClr val="E8734A"/>
                </a:solidFill>
                <a:latin typeface="Trebuchet MS" pitchFamily="34" charset="0"/>
              </a:rPr>
              <a:t>EAT</a:t>
            </a:r>
            <a:r>
              <a:rPr lang="en-US" sz="1800">
                <a:solidFill>
                  <a:srgbClr val="2D3436"/>
                </a:solidFill>
                <a:latin typeface="Calibri" pitchFamily="34" charset="0"/>
              </a:rPr>
              <a:t> my chocolate?</a:t>
            </a:r>
            <a:endParaRPr lang="en-US" sz="1800"/>
          </a:p>
        </p:txBody>
      </p:sp>
      <p:sp>
        <p:nvSpPr>
          <p:cNvPr id="22" name="Row2Meaning"/>
          <p:cNvSpPr/>
          <p:nvPr/>
        </p:nvSpPr>
        <p:spPr>
          <a:xfrm>
            <a:off x="5212080" y="242316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55555"/>
                </a:solidFill>
                <a:latin typeface="Calibri" pitchFamily="34" charset="0"/>
              </a:rPr>
              <a:t>I’m asking about the action. Did you eat it, or just take it, hide it, throw it away?</a:t>
            </a:r>
            <a:endParaRPr lang="en-US" sz="1200"/>
          </a:p>
        </p:txBody>
      </p:sp>
      <p:sp>
        <p:nvSpPr>
          <p:cNvPr id="30" name="Row3Bg"/>
          <p:cNvSpPr/>
          <p:nvPr/>
        </p:nvSpPr>
        <p:spPr>
          <a:xfrm>
            <a:off x="731520" y="3291840"/>
            <a:ext cx="7680960" cy="822960"/>
          </a:xfrm>
          <a:prstGeom prst="rect">
            <a:avLst/>
          </a:prstGeom>
          <a:solidFill>
            <a:srgbClr val="F4F8F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1" name="Row3Sentence"/>
          <p:cNvSpPr/>
          <p:nvPr/>
        </p:nvSpPr>
        <p:spPr>
          <a:xfrm>
            <a:off x="1005840" y="333756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>
                <a:solidFill>
                  <a:srgbClr val="2D3436"/>
                </a:solidFill>
                <a:latin typeface="Calibri" pitchFamily="34" charset="0"/>
              </a:rPr>
              <a:t>Did you eat </a:t>
            </a:r>
            <a:r>
              <a:rPr lang="en-US" sz="2200" b="1">
                <a:solidFill>
                  <a:srgbClr val="E8734A"/>
                </a:solidFill>
                <a:latin typeface="Trebuchet MS" pitchFamily="34" charset="0"/>
              </a:rPr>
              <a:t>MY</a:t>
            </a:r>
            <a:r>
              <a:rPr lang="en-US" sz="1800">
                <a:solidFill>
                  <a:srgbClr val="2D3436"/>
                </a:solidFill>
                <a:latin typeface="Calibri" pitchFamily="34" charset="0"/>
              </a:rPr>
              <a:t> chocolate?</a:t>
            </a:r>
            <a:endParaRPr lang="en-US" sz="1800"/>
          </a:p>
        </p:txBody>
      </p:sp>
      <p:sp>
        <p:nvSpPr>
          <p:cNvPr id="32" name="Row3Meaning"/>
          <p:cNvSpPr/>
          <p:nvPr/>
        </p:nvSpPr>
        <p:spPr>
          <a:xfrm>
            <a:off x="5212080" y="333756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55555"/>
                </a:solidFill>
                <a:latin typeface="Calibri" pitchFamily="34" charset="0"/>
              </a:rPr>
              <a:t>I’m asking about ownership. It was mine, not yours! Why did you touch it?</a:t>
            </a:r>
            <a:endParaRPr lang="en-US" sz="1200"/>
          </a:p>
        </p:txBody>
      </p:sp>
      <p:sp>
        <p:nvSpPr>
          <p:cNvPr id="40" name="Row4Bg"/>
          <p:cNvSpPr/>
          <p:nvPr/>
        </p:nvSpPr>
        <p:spPr>
          <a:xfrm>
            <a:off x="731520" y="4206240"/>
            <a:ext cx="7680960" cy="8229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1" name="Row4Sentence"/>
          <p:cNvSpPr/>
          <p:nvPr/>
        </p:nvSpPr>
        <p:spPr>
          <a:xfrm>
            <a:off x="1005840" y="425196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>
                <a:solidFill>
                  <a:srgbClr val="2D3436"/>
                </a:solidFill>
                <a:latin typeface="Calibri" pitchFamily="34" charset="0"/>
              </a:rPr>
              <a:t>Did you eat my </a:t>
            </a:r>
            <a:r>
              <a:rPr lang="en-US" sz="2200" b="1">
                <a:solidFill>
                  <a:srgbClr val="E8734A"/>
                </a:solidFill>
                <a:latin typeface="Trebuchet MS" pitchFamily="34" charset="0"/>
              </a:rPr>
              <a:t>CHOCOLATE</a:t>
            </a:r>
            <a:r>
              <a:rPr lang="en-US" sz="1800">
                <a:solidFill>
                  <a:srgbClr val="2D3436"/>
                </a:solidFill>
                <a:latin typeface="Calibri" pitchFamily="34" charset="0"/>
              </a:rPr>
              <a:t>?</a:t>
            </a:r>
            <a:endParaRPr lang="en-US" sz="1800"/>
          </a:p>
        </p:txBody>
      </p:sp>
      <p:sp>
        <p:nvSpPr>
          <p:cNvPr id="42" name="Row4Meaning"/>
          <p:cNvSpPr/>
          <p:nvPr/>
        </p:nvSpPr>
        <p:spPr>
          <a:xfrm>
            <a:off x="5212080" y="425196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555555"/>
                </a:solidFill>
                <a:latin typeface="Calibri" pitchFamily="34" charset="0"/>
              </a:rPr>
              <a:t>I’m asking about the object. The chocolate specifically — not my cookies or my cake?</a:t>
            </a:r>
            <a:endParaRPr lang="en-US"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4A90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3A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Key Rules to Remember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1280160"/>
            <a:ext cx="7680960" cy="594360"/>
          </a:xfrm>
          <a:prstGeom prst="rect">
            <a:avLst/>
          </a:prstGeom>
          <a:solidFill>
            <a:srgbClr val="F4F8FC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1389888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00200" y="1325880"/>
            <a:ext cx="6537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Two-syllable nouns and adjectives usually stress the first syllable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731520" y="2011680"/>
            <a:ext cx="768096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2121408"/>
            <a:ext cx="365760" cy="3657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00200" y="2057400"/>
            <a:ext cx="6537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Two-syllable verbs usually stress the second syllable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731520" y="2743200"/>
            <a:ext cx="7680960" cy="594360"/>
          </a:xfrm>
          <a:prstGeom prst="rect">
            <a:avLst/>
          </a:prstGeom>
          <a:solidFill>
            <a:srgbClr val="F4F8FC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2852928"/>
            <a:ext cx="365760" cy="36576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600200" y="2788920"/>
            <a:ext cx="6537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Suffixes like -tion, -ic, -ity shift stress to the syllable before them</a:t>
            </a:r>
            <a:endParaRPr lang="en-US" sz="1500" dirty="0"/>
          </a:p>
        </p:txBody>
      </p:sp>
      <p:sp>
        <p:nvSpPr>
          <p:cNvPr id="13" name="Shape 8"/>
          <p:cNvSpPr/>
          <p:nvPr/>
        </p:nvSpPr>
        <p:spPr>
          <a:xfrm>
            <a:off x="731520" y="3474720"/>
            <a:ext cx="7680960" cy="5943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3584448"/>
            <a:ext cx="365760" cy="36576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600200" y="3520440"/>
            <a:ext cx="6537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Compound nouns stress the first word; adjective + noun phrases stress the second</a:t>
            </a:r>
            <a:endParaRPr lang="en-US" sz="1500" dirty="0"/>
          </a:p>
        </p:txBody>
      </p:sp>
      <p:sp>
        <p:nvSpPr>
          <p:cNvPr id="16" name="Shape 10"/>
          <p:cNvSpPr/>
          <p:nvPr/>
        </p:nvSpPr>
        <p:spPr>
          <a:xfrm>
            <a:off x="731520" y="4206240"/>
            <a:ext cx="7680960" cy="594360"/>
          </a:xfrm>
          <a:prstGeom prst="rect">
            <a:avLst/>
          </a:prstGeom>
          <a:solidFill>
            <a:srgbClr val="F4F8FC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4315968"/>
            <a:ext cx="365760" cy="36576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600200" y="4251960"/>
            <a:ext cx="6537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D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Words ending in -ee, -eer, -ese, -ique stress the last syllable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3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0" y="-1097280"/>
            <a:ext cx="4114800" cy="4114800"/>
          </a:xfrm>
          <a:prstGeom prst="ellipse">
            <a:avLst/>
          </a:prstGeom>
          <a:solidFill>
            <a:srgbClr val="4A90D9">
              <a:alpha val="25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-914400" y="3200400"/>
            <a:ext cx="2743200" cy="2743200"/>
          </a:xfrm>
          <a:prstGeom prst="ellipse">
            <a:avLst/>
          </a:prstGeom>
          <a:solidFill>
            <a:srgbClr val="4A90D9">
              <a:alpha val="20000"/>
            </a:srgbClr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73152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4400" y="182880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Practice Makes Perfect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1371600" y="29260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E8F1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 carefully, repeat often, and mark stress patterns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E8F1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your vocabulary notebook.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828800" y="39319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E8F1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luck with your English journey!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854</Words>
  <Application>Microsoft Office PowerPoint</Application>
  <PresentationFormat>On-screen Show (16:9)</PresentationFormat>
  <Paragraphs>151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Brendan B</dc:creator>
  <cp:lastModifiedBy>Brendan B</cp:lastModifiedBy>
  <cp:revision>1</cp:revision>
  <dcterms:created xsi:type="dcterms:W3CDTF">2026-05-16T01:14:39Z</dcterms:created>
  <dcterms:modified xsi:type="dcterms:W3CDTF">2026-05-19T04:26:44Z</dcterms:modified>
</cp:coreProperties>
</file>