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69" r:id="rId2"/>
    <p:sldId id="261" r:id="rId3"/>
    <p:sldId id="258" r:id="rId4"/>
    <p:sldId id="264" r:id="rId5"/>
    <p:sldId id="265" r:id="rId6"/>
    <p:sldId id="267" r:id="rId7"/>
    <p:sldId id="268" r:id="rId8"/>
    <p:sldId id="259" r:id="rId9"/>
    <p:sldId id="260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AC5B1"/>
    <a:srgbClr val="EBE8A1"/>
    <a:srgbClr val="865769"/>
    <a:srgbClr val="131510"/>
    <a:srgbClr val="FFCC66"/>
    <a:srgbClr val="D0B7A1"/>
    <a:srgbClr val="D5BCA7"/>
    <a:srgbClr val="524012"/>
    <a:srgbClr val="826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6A53A4-BF45-4AD9-A784-C32666865C5D}" v="2" dt="2026-04-22T03:01:09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3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92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86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0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417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99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802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66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18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54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19-May-26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13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19-May-26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6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F54D94-107C-A278-3E0F-9BA48AA7BB73}"/>
              </a:ext>
            </a:extLst>
          </p:cNvPr>
          <p:cNvSpPr txBox="1"/>
          <p:nvPr/>
        </p:nvSpPr>
        <p:spPr>
          <a:xfrm>
            <a:off x="1959073" y="641023"/>
            <a:ext cx="70663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/>
              <a:t>Reading Versus Speaking</a:t>
            </a:r>
            <a:endParaRPr lang="en-GB" sz="4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45D474-53E6-743D-0838-4E0FEDBEC845}"/>
              </a:ext>
            </a:extLst>
          </p:cNvPr>
          <p:cNvSpPr txBox="1"/>
          <p:nvPr/>
        </p:nvSpPr>
        <p:spPr>
          <a:xfrm>
            <a:off x="735290" y="1998407"/>
            <a:ext cx="891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/>
              <a:t>A woman, without her , man is nothing.</a:t>
            </a:r>
            <a:endParaRPr lang="en-GB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FA7ED5-1E01-CDBB-C58D-E2AA5D7BAE99}"/>
              </a:ext>
            </a:extLst>
          </p:cNvPr>
          <p:cNvSpPr txBox="1"/>
          <p:nvPr/>
        </p:nvSpPr>
        <p:spPr>
          <a:xfrm>
            <a:off x="622169" y="2909515"/>
            <a:ext cx="8685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A woman without her man - is nothing</a:t>
            </a:r>
            <a:endParaRPr lang="en-GB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5F413D-E426-60E0-0106-21F27479E9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05" t="-1" r="3939" b="1676"/>
          <a:stretch/>
        </p:blipFill>
        <p:spPr>
          <a:xfrm>
            <a:off x="9232821" y="2644738"/>
            <a:ext cx="2618992" cy="34523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65D3F4-A6E9-5CB0-6C78-BFBF9941A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90" y="3820623"/>
            <a:ext cx="4968972" cy="279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4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lose-up of sheet music">
            <a:extLst>
              <a:ext uri="{FF2B5EF4-FFF2-40B4-BE49-F238E27FC236}">
                <a16:creationId xmlns:a16="http://schemas.microsoft.com/office/drawing/2014/main" id="{ABE56828-BCA8-08CA-279D-E30241A36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5" r="2" b="2"/>
          <a:stretch/>
        </p:blipFill>
        <p:spPr>
          <a:xfrm>
            <a:off x="7306127" y="1402342"/>
            <a:ext cx="4860023" cy="5167312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fish.</a:t>
            </a:r>
            <a:endParaRPr lang="en-GB" sz="4800" u="sng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E770CFB-D7D1-A8D5-7D7A-7A2C38860F7B}"/>
              </a:ext>
            </a:extLst>
          </p:cNvPr>
          <p:cNvGrpSpPr/>
          <p:nvPr/>
        </p:nvGrpSpPr>
        <p:grpSpPr>
          <a:xfrm>
            <a:off x="847898" y="1813868"/>
            <a:ext cx="5015330" cy="4142314"/>
            <a:chOff x="847898" y="1813868"/>
            <a:chExt cx="5015330" cy="414231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765D81B-7180-3D52-FF0E-1E7D95B1096A}"/>
                </a:ext>
              </a:extLst>
            </p:cNvPr>
            <p:cNvSpPr/>
            <p:nvPr/>
          </p:nvSpPr>
          <p:spPr>
            <a:xfrm>
              <a:off x="847898" y="1813868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3B64FC-D3F4-613B-0888-79601A5F7B2A}"/>
                </a:ext>
              </a:extLst>
            </p:cNvPr>
            <p:cNvSpPr/>
            <p:nvPr/>
          </p:nvSpPr>
          <p:spPr>
            <a:xfrm>
              <a:off x="1023669" y="1962352"/>
              <a:ext cx="319897" cy="319585"/>
            </a:xfrm>
            <a:prstGeom prst="rect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4876F63D-D459-7459-99AB-A804C96DB25F}"/>
                </a:ext>
              </a:extLst>
            </p:cNvPr>
            <p:cNvSpPr/>
            <p:nvPr/>
          </p:nvSpPr>
          <p:spPr>
            <a:xfrm>
              <a:off x="1519339" y="183161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3600" kern="1200"/>
                <a:t>1. Syllable Stress</a:t>
              </a:r>
              <a:endParaRPr lang="en-US" sz="3600" kern="120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848FCC44-7BF0-5722-2147-1868DE5DAF7B}"/>
                </a:ext>
              </a:extLst>
            </p:cNvPr>
            <p:cNvSpPr/>
            <p:nvPr/>
          </p:nvSpPr>
          <p:spPr>
            <a:xfrm>
              <a:off x="847898" y="2476410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89BDB92-D9FF-DCB9-9402-CF0C407F435A}"/>
                </a:ext>
              </a:extLst>
            </p:cNvPr>
            <p:cNvSpPr/>
            <p:nvPr/>
          </p:nvSpPr>
          <p:spPr>
            <a:xfrm>
              <a:off x="1023669" y="2669742"/>
              <a:ext cx="319897" cy="319585"/>
            </a:xfrm>
            <a:prstGeom prst="rect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FAE9028C-0BF1-EF45-C2AA-E190C2B99BEA}"/>
                </a:ext>
              </a:extLst>
            </p:cNvPr>
            <p:cNvSpPr/>
            <p:nvPr/>
          </p:nvSpPr>
          <p:spPr>
            <a:xfrm>
              <a:off x="1519339" y="253900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3600" kern="1200"/>
                <a:t>2. Word Stress</a:t>
              </a:r>
              <a:endParaRPr lang="en-US" sz="3600" kern="120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A2E4F9D-639D-05AE-63ED-0C7A4DAAA485}"/>
                </a:ext>
              </a:extLst>
            </p:cNvPr>
            <p:cNvSpPr/>
            <p:nvPr/>
          </p:nvSpPr>
          <p:spPr>
            <a:xfrm>
              <a:off x="847898" y="3246393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FF33507-BC13-1C8D-A6FE-EE052400E30A}"/>
                </a:ext>
              </a:extLst>
            </p:cNvPr>
            <p:cNvSpPr/>
            <p:nvPr/>
          </p:nvSpPr>
          <p:spPr>
            <a:xfrm>
              <a:off x="1023669" y="3377132"/>
              <a:ext cx="319897" cy="319585"/>
            </a:xfrm>
            <a:prstGeom prst="rect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D12ABCD9-B8B0-369F-64FF-CD9D8142A774}"/>
                </a:ext>
              </a:extLst>
            </p:cNvPr>
            <p:cNvSpPr/>
            <p:nvPr/>
          </p:nvSpPr>
          <p:spPr>
            <a:xfrm>
              <a:off x="1519339" y="324639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3600" kern="1200"/>
                <a:t>3. Linking</a:t>
              </a:r>
              <a:endParaRPr lang="en-US" sz="3600" kern="120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C7D9693-6366-EB02-8B64-3D1E6A9A3447}"/>
                </a:ext>
              </a:extLst>
            </p:cNvPr>
            <p:cNvSpPr/>
            <p:nvPr/>
          </p:nvSpPr>
          <p:spPr>
            <a:xfrm>
              <a:off x="847898" y="3961342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55562F3-EF9E-FB32-139C-C2E931F67453}"/>
                </a:ext>
              </a:extLst>
            </p:cNvPr>
            <p:cNvSpPr/>
            <p:nvPr/>
          </p:nvSpPr>
          <p:spPr>
            <a:xfrm>
              <a:off x="1023669" y="4084522"/>
              <a:ext cx="319897" cy="319585"/>
            </a:xfrm>
            <a:prstGeom prst="rect">
              <a:avLst/>
            </a:prstGeom>
            <a:solidFill>
              <a:srgbClr val="524012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15B554DE-2274-590D-416C-4613D4980D92}"/>
                </a:ext>
              </a:extLst>
            </p:cNvPr>
            <p:cNvSpPr/>
            <p:nvPr/>
          </p:nvSpPr>
          <p:spPr>
            <a:xfrm>
              <a:off x="1255503" y="3980136"/>
              <a:ext cx="4607724" cy="581631"/>
            </a:xfrm>
            <a:custGeom>
              <a:avLst/>
              <a:gdLst>
                <a:gd name="connsiteX0" fmla="*/ 0 w 4607724"/>
                <a:gd name="connsiteY0" fmla="*/ 0 h 581631"/>
                <a:gd name="connsiteX1" fmla="*/ 4607724 w 4607724"/>
                <a:gd name="connsiteY1" fmla="*/ 0 h 581631"/>
                <a:gd name="connsiteX2" fmla="*/ 4607724 w 4607724"/>
                <a:gd name="connsiteY2" fmla="*/ 581631 h 581631"/>
                <a:gd name="connsiteX3" fmla="*/ 0 w 4607724"/>
                <a:gd name="connsiteY3" fmla="*/ 581631 h 581631"/>
                <a:gd name="connsiteX4" fmla="*/ 0 w 4607724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7724" h="581631">
                  <a:moveTo>
                    <a:pt x="0" y="0"/>
                  </a:moveTo>
                  <a:lnTo>
                    <a:pt x="4607724" y="0"/>
                  </a:lnTo>
                  <a:lnTo>
                    <a:pt x="4607724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600" kern="1200"/>
                <a:t>4. Thought Groups</a:t>
              </a:r>
              <a:endParaRPr lang="en-US" sz="3600" kern="120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748B078D-E941-0D39-4D0B-C20817F6F38F}"/>
                </a:ext>
              </a:extLst>
            </p:cNvPr>
            <p:cNvSpPr/>
            <p:nvPr/>
          </p:nvSpPr>
          <p:spPr>
            <a:xfrm>
              <a:off x="847898" y="4661173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E676E34-3AE0-7180-55CD-8C58E4116434}"/>
                </a:ext>
              </a:extLst>
            </p:cNvPr>
            <p:cNvSpPr/>
            <p:nvPr/>
          </p:nvSpPr>
          <p:spPr>
            <a:xfrm>
              <a:off x="1023669" y="4791912"/>
              <a:ext cx="319897" cy="319585"/>
            </a:xfrm>
            <a:prstGeom prst="rect">
              <a:avLst/>
            </a:prstGeom>
            <a:solidFill>
              <a:srgbClr val="524012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33E2A069-D237-6912-1941-7DA9D10D6675}"/>
                </a:ext>
              </a:extLst>
            </p:cNvPr>
            <p:cNvSpPr/>
            <p:nvPr/>
          </p:nvSpPr>
          <p:spPr>
            <a:xfrm>
              <a:off x="1519339" y="466117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600" kern="1200"/>
                <a:t>Rhythm</a:t>
              </a:r>
              <a:endParaRPr lang="en-US" sz="3600" kern="1200"/>
            </a:p>
          </p:txBody>
        </p:sp>
        <p:sp>
          <p:nvSpPr>
            <p:cNvPr id="44" name="Partial Circle 43">
              <a:extLst>
                <a:ext uri="{FF2B5EF4-FFF2-40B4-BE49-F238E27FC236}">
                  <a16:creationId xmlns:a16="http://schemas.microsoft.com/office/drawing/2014/main" id="{E2EB424E-809A-AA8E-FCCD-343B045BC5D2}"/>
                </a:ext>
              </a:extLst>
            </p:cNvPr>
            <p:cNvSpPr/>
            <p:nvPr/>
          </p:nvSpPr>
          <p:spPr>
            <a:xfrm>
              <a:off x="847898" y="5375119"/>
              <a:ext cx="5015330" cy="581063"/>
            </a:xfrm>
            <a:prstGeom prst="pie">
              <a:avLst/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5" name="Smiley Face 44">
              <a:extLst>
                <a:ext uri="{FF2B5EF4-FFF2-40B4-BE49-F238E27FC236}">
                  <a16:creationId xmlns:a16="http://schemas.microsoft.com/office/drawing/2014/main" id="{4433B05A-5443-7B92-1074-B7459C1BEF8E}"/>
                </a:ext>
              </a:extLst>
            </p:cNvPr>
            <p:cNvSpPr/>
            <p:nvPr/>
          </p:nvSpPr>
          <p:spPr>
            <a:xfrm>
              <a:off x="1023669" y="5499302"/>
              <a:ext cx="319897" cy="319585"/>
            </a:xfrm>
            <a:prstGeom prst="smileyFace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C7EBD26F-D8E1-C7B6-ED50-79A37038B255}"/>
                </a:ext>
              </a:extLst>
            </p:cNvPr>
            <p:cNvSpPr/>
            <p:nvPr/>
          </p:nvSpPr>
          <p:spPr>
            <a:xfrm>
              <a:off x="1519339" y="536856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e 3">
            <a:extLst>
              <a:ext uri="{FF2B5EF4-FFF2-40B4-BE49-F238E27FC236}">
                <a16:creationId xmlns:a16="http://schemas.microsoft.com/office/drawing/2014/main" id="{2B7E905D-2A67-8607-F3F5-1E93DB611D69}"/>
              </a:ext>
            </a:extLst>
          </p:cNvPr>
          <p:cNvSpPr/>
          <p:nvPr/>
        </p:nvSpPr>
        <p:spPr>
          <a:xfrm>
            <a:off x="5863228" y="1937097"/>
            <a:ext cx="1128320" cy="2663183"/>
          </a:xfrm>
          <a:prstGeom prst="rightBrace">
            <a:avLst/>
          </a:prstGeom>
          <a:noFill/>
          <a:ln w="57150">
            <a:solidFill>
              <a:srgbClr val="1618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EACE08-6B00-628C-69A6-EF674681D132}"/>
              </a:ext>
            </a:extLst>
          </p:cNvPr>
          <p:cNvSpPr txBox="1"/>
          <p:nvPr/>
        </p:nvSpPr>
        <p:spPr>
          <a:xfrm>
            <a:off x="1492962" y="5309852"/>
            <a:ext cx="3770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Comprehension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pic>
        <p:nvPicPr>
          <p:cNvPr id="2050" name="Picture 2" descr="The rhythm of English | Shiksha">
            <a:extLst>
              <a:ext uri="{FF2B5EF4-FFF2-40B4-BE49-F238E27FC236}">
                <a16:creationId xmlns:a16="http://schemas.microsoft.com/office/drawing/2014/main" id="{E497F00B-65B4-4B4A-7387-61660129A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38" y="2533650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0BA59DDB-F5C7-03C2-8C05-8F55D07A32CA}"/>
              </a:ext>
            </a:extLst>
          </p:cNvPr>
          <p:cNvCxnSpPr/>
          <p:nvPr/>
        </p:nvCxnSpPr>
        <p:spPr>
          <a:xfrm rot="10800000" flipV="1">
            <a:off x="6096001" y="4324349"/>
            <a:ext cx="1935727" cy="609789"/>
          </a:xfrm>
          <a:prstGeom prst="bentConnector3">
            <a:avLst>
              <a:gd name="adj1" fmla="val 2294"/>
            </a:avLst>
          </a:prstGeom>
          <a:ln w="76200">
            <a:solidFill>
              <a:srgbClr val="13151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Circular 26">
            <a:extLst>
              <a:ext uri="{FF2B5EF4-FFF2-40B4-BE49-F238E27FC236}">
                <a16:creationId xmlns:a16="http://schemas.microsoft.com/office/drawing/2014/main" id="{4827F4FA-12FA-7D63-DDCD-DCDEA7AFB9EE}"/>
              </a:ext>
            </a:extLst>
          </p:cNvPr>
          <p:cNvSpPr/>
          <p:nvPr/>
        </p:nvSpPr>
        <p:spPr>
          <a:xfrm rot="5400000">
            <a:off x="5784097" y="4645481"/>
            <a:ext cx="749265" cy="1602463"/>
          </a:xfrm>
          <a:prstGeom prst="circularArrow">
            <a:avLst/>
          </a:prstGeom>
          <a:solidFill>
            <a:srgbClr val="13151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lose-up of a sheet of music&#10;&#10;Description automatically generated">
            <a:extLst>
              <a:ext uri="{FF2B5EF4-FFF2-40B4-BE49-F238E27FC236}">
                <a16:creationId xmlns:a16="http://schemas.microsoft.com/office/drawing/2014/main" id="{72DCF561-7129-0D30-9944-5ED9A6C7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03" y="1690688"/>
            <a:ext cx="4861560" cy="5166360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87F5984-3BD3-AE8D-6187-7441E5059FBF}"/>
              </a:ext>
            </a:extLst>
          </p:cNvPr>
          <p:cNvSpPr/>
          <p:nvPr/>
        </p:nvSpPr>
        <p:spPr>
          <a:xfrm>
            <a:off x="5936304" y="2640431"/>
            <a:ext cx="6144812" cy="2513392"/>
          </a:xfrm>
          <a:prstGeom prst="roundRect">
            <a:avLst/>
          </a:prstGeom>
          <a:solidFill>
            <a:srgbClr val="D5BCA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EB32472-CD98-CCC0-FDEC-40EB52F5B363}"/>
              </a:ext>
            </a:extLst>
          </p:cNvPr>
          <p:cNvSpPr/>
          <p:nvPr/>
        </p:nvSpPr>
        <p:spPr>
          <a:xfrm>
            <a:off x="4605489" y="633176"/>
            <a:ext cx="1314405" cy="10954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6078-C8EB-7957-9154-EF1FBA58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06"/>
            <a:ext cx="10515600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6000"/>
              <a:t>	</a:t>
            </a:r>
            <a:endParaRPr lang="en-GB" sz="600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E45481-78F6-1DED-511E-0E4078419906}"/>
              </a:ext>
            </a:extLst>
          </p:cNvPr>
          <p:cNvSpPr/>
          <p:nvPr/>
        </p:nvSpPr>
        <p:spPr>
          <a:xfrm>
            <a:off x="1655427" y="1958739"/>
            <a:ext cx="8319846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01E58-1743-23D8-9E65-D18599B1B5E0}"/>
              </a:ext>
            </a:extLst>
          </p:cNvPr>
          <p:cNvSpPr txBox="1"/>
          <p:nvPr/>
        </p:nvSpPr>
        <p:spPr>
          <a:xfrm>
            <a:off x="2704055" y="1920826"/>
            <a:ext cx="7106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Syllable Stress Timed Language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7F2B2-D122-F9FA-D020-D218424C1772}"/>
              </a:ext>
            </a:extLst>
          </p:cNvPr>
          <p:cNvSpPr/>
          <p:nvPr/>
        </p:nvSpPr>
        <p:spPr>
          <a:xfrm>
            <a:off x="2082735" y="2087103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D150BA-1309-BEFD-9AAB-CA8DFE0DE49B}"/>
              </a:ext>
            </a:extLst>
          </p:cNvPr>
          <p:cNvSpPr/>
          <p:nvPr/>
        </p:nvSpPr>
        <p:spPr>
          <a:xfrm>
            <a:off x="817884" y="2988433"/>
            <a:ext cx="4860024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1A2A2F-CA5A-33B0-D6B5-ED16EDE6F813}"/>
              </a:ext>
            </a:extLst>
          </p:cNvPr>
          <p:cNvSpPr/>
          <p:nvPr/>
        </p:nvSpPr>
        <p:spPr>
          <a:xfrm>
            <a:off x="1051874" y="3115222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4013E43-4A45-50BC-AB19-863CF993F954}"/>
              </a:ext>
            </a:extLst>
          </p:cNvPr>
          <p:cNvSpPr/>
          <p:nvPr/>
        </p:nvSpPr>
        <p:spPr>
          <a:xfrm>
            <a:off x="817884" y="3844192"/>
            <a:ext cx="4904745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F6694C-DB6F-450A-7500-8B34AD9A2C16}"/>
              </a:ext>
            </a:extLst>
          </p:cNvPr>
          <p:cNvSpPr txBox="1"/>
          <p:nvPr/>
        </p:nvSpPr>
        <p:spPr>
          <a:xfrm>
            <a:off x="1732096" y="3864902"/>
            <a:ext cx="3031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/>
              <a:t>Lexical Stress</a:t>
            </a:r>
            <a:endParaRPr lang="en-GB" sz="36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7CA22A-88C9-8BAA-B970-00C14B3B4A68}"/>
              </a:ext>
            </a:extLst>
          </p:cNvPr>
          <p:cNvSpPr/>
          <p:nvPr/>
        </p:nvSpPr>
        <p:spPr>
          <a:xfrm>
            <a:off x="1064843" y="3969446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DCD9A4-F6D5-EF66-9790-73FFC1E4DAA7}"/>
              </a:ext>
            </a:extLst>
          </p:cNvPr>
          <p:cNvSpPr txBox="1"/>
          <p:nvPr/>
        </p:nvSpPr>
        <p:spPr>
          <a:xfrm>
            <a:off x="7028526" y="3369282"/>
            <a:ext cx="66165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US" sz="3600" b="1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record</a:t>
            </a:r>
            <a:r>
              <a:rPr lang="en-US" sz="3600" b="0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a </a:t>
            </a:r>
            <a:r>
              <a:rPr lang="en-US" sz="3600" b="1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record</a:t>
            </a:r>
          </a:p>
          <a:p>
            <a:r>
              <a:rPr lang="en-US" sz="3600" b="1" i="1">
                <a:solidFill>
                  <a:srgbClr val="282828"/>
                </a:solidFill>
                <a:latin typeface="Georgia" panose="02040502050405020303" pitchFamily="18" charset="0"/>
              </a:rPr>
              <a:t>        (V )           (N)</a:t>
            </a:r>
            <a:endParaRPr lang="en-GB" sz="360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A8E6BE5-E2CF-B711-B857-EAC3023F8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878" y="2750136"/>
            <a:ext cx="7673856" cy="2513392"/>
          </a:xfrm>
          <a:prstGeom prst="rect">
            <a:avLst/>
          </a:prstGeom>
          <a:solidFill>
            <a:srgbClr val="D5BCA7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26F8E5-EB78-032D-948A-5CFED2A1235A}"/>
              </a:ext>
            </a:extLst>
          </p:cNvPr>
          <p:cNvSpPr txBox="1"/>
          <p:nvPr/>
        </p:nvSpPr>
        <p:spPr>
          <a:xfrm>
            <a:off x="1637260" y="2937983"/>
            <a:ext cx="2768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 err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syl</a:t>
            </a: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 – la- </a:t>
            </a:r>
            <a:r>
              <a:rPr lang="en-AU" sz="3600" err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bles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E89B78-57F0-C277-9E80-F2947217027C}"/>
              </a:ext>
            </a:extLst>
          </p:cNvPr>
          <p:cNvSpPr/>
          <p:nvPr/>
        </p:nvSpPr>
        <p:spPr>
          <a:xfrm>
            <a:off x="1482099" y="2850539"/>
            <a:ext cx="1095469" cy="1037485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2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5" grpId="0" animBg="1"/>
      <p:bldP spid="20" grpId="0"/>
      <p:bldP spid="23" grpId="0"/>
      <p:bldP spid="17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lose-up of a sheet of music&#10;&#10;Description automatically generated">
            <a:extLst>
              <a:ext uri="{FF2B5EF4-FFF2-40B4-BE49-F238E27FC236}">
                <a16:creationId xmlns:a16="http://schemas.microsoft.com/office/drawing/2014/main" id="{72DCF561-7129-0D30-9944-5ED9A6C7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03" y="1690688"/>
            <a:ext cx="4861560" cy="5166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6078-C8EB-7957-9154-EF1FBA58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06"/>
            <a:ext cx="10515600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6000"/>
              <a:t>	</a:t>
            </a:r>
            <a:endParaRPr lang="en-GB" sz="600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E45481-78F6-1DED-511E-0E4078419906}"/>
              </a:ext>
            </a:extLst>
          </p:cNvPr>
          <p:cNvSpPr/>
          <p:nvPr/>
        </p:nvSpPr>
        <p:spPr>
          <a:xfrm>
            <a:off x="2868407" y="1872106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01E58-1743-23D8-9E65-D18599B1B5E0}"/>
              </a:ext>
            </a:extLst>
          </p:cNvPr>
          <p:cNvSpPr txBox="1"/>
          <p:nvPr/>
        </p:nvSpPr>
        <p:spPr>
          <a:xfrm>
            <a:off x="4037108" y="1808045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Word Stress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7F2B2-D122-F9FA-D020-D218424C1772}"/>
              </a:ext>
            </a:extLst>
          </p:cNvPr>
          <p:cNvSpPr/>
          <p:nvPr/>
        </p:nvSpPr>
        <p:spPr>
          <a:xfrm>
            <a:off x="3295715" y="2000470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D150BA-1309-BEFD-9AAB-CA8DFE0DE49B}"/>
              </a:ext>
            </a:extLst>
          </p:cNvPr>
          <p:cNvSpPr/>
          <p:nvPr/>
        </p:nvSpPr>
        <p:spPr>
          <a:xfrm>
            <a:off x="2824763" y="2969658"/>
            <a:ext cx="4860024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1A2A2F-CA5A-33B0-D6B5-ED16EDE6F813}"/>
              </a:ext>
            </a:extLst>
          </p:cNvPr>
          <p:cNvSpPr/>
          <p:nvPr/>
        </p:nvSpPr>
        <p:spPr>
          <a:xfrm>
            <a:off x="3058753" y="3096447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DCD9A4-F6D5-EF66-9790-73FFC1E4DAA7}"/>
              </a:ext>
            </a:extLst>
          </p:cNvPr>
          <p:cNvSpPr txBox="1"/>
          <p:nvPr/>
        </p:nvSpPr>
        <p:spPr>
          <a:xfrm>
            <a:off x="7028526" y="3369282"/>
            <a:ext cx="6616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</a:t>
            </a:r>
            <a:endParaRPr lang="en-GB" sz="3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6F8E5-EB78-032D-948A-5CFED2A1235A}"/>
              </a:ext>
            </a:extLst>
          </p:cNvPr>
          <p:cNvSpPr txBox="1"/>
          <p:nvPr/>
        </p:nvSpPr>
        <p:spPr>
          <a:xfrm>
            <a:off x="3644139" y="2919208"/>
            <a:ext cx="354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 u="sng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Content</a:t>
            </a: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 Words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686B0-C148-E485-E68F-C7EA065C2B06}"/>
              </a:ext>
            </a:extLst>
          </p:cNvPr>
          <p:cNvSpPr txBox="1"/>
          <p:nvPr/>
        </p:nvSpPr>
        <p:spPr>
          <a:xfrm>
            <a:off x="1734532" y="4308049"/>
            <a:ext cx="856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BDB46291-E743-A302-1968-6482D6DA6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241370"/>
              </p:ext>
            </p:extLst>
          </p:nvPr>
        </p:nvGraphicFramePr>
        <p:xfrm>
          <a:off x="1873934" y="3887152"/>
          <a:ext cx="795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9794">
                  <a:extLst>
                    <a:ext uri="{9D8B030D-6E8A-4147-A177-3AD203B41FA5}">
                      <a16:colId xmlns:a16="http://schemas.microsoft.com/office/drawing/2014/main" val="193592427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7198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b="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Main Verbs</a:t>
                      </a:r>
                      <a:endParaRPr lang="en-GB" sz="3600" b="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b="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Negatives</a:t>
                      </a:r>
                      <a:endParaRPr lang="en-GB" sz="3600" b="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65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Nouns</a:t>
                      </a:r>
                      <a:endParaRPr lang="en-GB" sz="360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‘</a:t>
                      </a:r>
                      <a:r>
                        <a:rPr lang="en-AU" sz="3600" u="sng" kern="1200" err="1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Wh</a:t>
                      </a:r>
                      <a:r>
                        <a:rPr lang="en-AU" sz="360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’ Words</a:t>
                      </a:r>
                      <a:endParaRPr lang="en-GB" sz="360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7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Adjectives</a:t>
                      </a:r>
                      <a:endParaRPr lang="en-GB" sz="360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Interjections</a:t>
                      </a:r>
                      <a:endParaRPr lang="en-GB" sz="360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78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AU" sz="3600" u="sng" kern="1200">
                          <a:solidFill>
                            <a:srgbClr val="000000">
                              <a:hueOff val="0"/>
                              <a:satOff val="0"/>
                              <a:lumOff val="0"/>
                              <a:alphaOff val="0"/>
                            </a:srgbClr>
                          </a:solidFill>
                          <a:latin typeface="Century Gothic"/>
                          <a:ea typeface="+mn-ea"/>
                          <a:cs typeface="+mn-cs"/>
                        </a:rPr>
                        <a:t>Adverbs</a:t>
                      </a:r>
                      <a:endParaRPr lang="en-GB" sz="360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600200" rtl="0" eaLnBrk="1" latinLnBrk="0" hangingPunct="1"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en-GB" sz="3600" u="sng" kern="1200">
                        <a:solidFill>
                          <a:srgbClr val="000000">
                            <a:hueOff val="0"/>
                            <a:satOff val="0"/>
                            <a:lumOff val="0"/>
                            <a:alphaOff val="0"/>
                          </a:srgbClr>
                        </a:solidFill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5BC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81866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5ACFD8A7-E113-836E-5315-1E25453A29AD}"/>
              </a:ext>
            </a:extLst>
          </p:cNvPr>
          <p:cNvSpPr/>
          <p:nvPr/>
        </p:nvSpPr>
        <p:spPr>
          <a:xfrm>
            <a:off x="1971683" y="361123"/>
            <a:ext cx="1754090" cy="132556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BC0D6A-5CB2-FB32-5724-15CA25632260}"/>
              </a:ext>
            </a:extLst>
          </p:cNvPr>
          <p:cNvSpPr/>
          <p:nvPr/>
        </p:nvSpPr>
        <p:spPr>
          <a:xfrm>
            <a:off x="4539162" y="365125"/>
            <a:ext cx="2298939" cy="132556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F5D9462-7394-BF19-A1A9-FA0B823F25E3}"/>
              </a:ext>
            </a:extLst>
          </p:cNvPr>
          <p:cNvSpPr/>
          <p:nvPr/>
        </p:nvSpPr>
        <p:spPr>
          <a:xfrm>
            <a:off x="7587486" y="364248"/>
            <a:ext cx="1625731" cy="122796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B0F46E-893B-D3A9-8EF7-4CBD377B8A7E}"/>
              </a:ext>
            </a:extLst>
          </p:cNvPr>
          <p:cNvSpPr/>
          <p:nvPr/>
        </p:nvSpPr>
        <p:spPr>
          <a:xfrm>
            <a:off x="9330599" y="455007"/>
            <a:ext cx="1326723" cy="1089463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73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7" grpId="0"/>
      <p:bldP spid="20" grpId="0" animBg="1"/>
      <p:bldP spid="21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lose-up of a sheet of music&#10;&#10;Description automatically generated">
            <a:extLst>
              <a:ext uri="{FF2B5EF4-FFF2-40B4-BE49-F238E27FC236}">
                <a16:creationId xmlns:a16="http://schemas.microsoft.com/office/drawing/2014/main" id="{72DCF561-7129-0D30-9944-5ED9A6C7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03" y="1690688"/>
            <a:ext cx="4861560" cy="5166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6078-C8EB-7957-9154-EF1FBA58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06"/>
            <a:ext cx="10515600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6000"/>
              <a:t>	</a:t>
            </a:r>
            <a:endParaRPr lang="en-GB" sz="600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E45481-78F6-1DED-511E-0E4078419906}"/>
              </a:ext>
            </a:extLst>
          </p:cNvPr>
          <p:cNvSpPr/>
          <p:nvPr/>
        </p:nvSpPr>
        <p:spPr>
          <a:xfrm>
            <a:off x="1474711" y="1876564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01E58-1743-23D8-9E65-D18599B1B5E0}"/>
              </a:ext>
            </a:extLst>
          </p:cNvPr>
          <p:cNvSpPr txBox="1"/>
          <p:nvPr/>
        </p:nvSpPr>
        <p:spPr>
          <a:xfrm>
            <a:off x="2643412" y="1812503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Linking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7F2B2-D122-F9FA-D020-D218424C1772}"/>
              </a:ext>
            </a:extLst>
          </p:cNvPr>
          <p:cNvSpPr/>
          <p:nvPr/>
        </p:nvSpPr>
        <p:spPr>
          <a:xfrm>
            <a:off x="1902019" y="2004928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D150BA-1309-BEFD-9AAB-CA8DFE0DE49B}"/>
              </a:ext>
            </a:extLst>
          </p:cNvPr>
          <p:cNvSpPr/>
          <p:nvPr/>
        </p:nvSpPr>
        <p:spPr>
          <a:xfrm>
            <a:off x="1431067" y="2974116"/>
            <a:ext cx="4860024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1A2A2F-CA5A-33B0-D6B5-ED16EDE6F813}"/>
              </a:ext>
            </a:extLst>
          </p:cNvPr>
          <p:cNvSpPr/>
          <p:nvPr/>
        </p:nvSpPr>
        <p:spPr>
          <a:xfrm>
            <a:off x="1665057" y="3100905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DCD9A4-F6D5-EF66-9790-73FFC1E4DAA7}"/>
              </a:ext>
            </a:extLst>
          </p:cNvPr>
          <p:cNvSpPr txBox="1"/>
          <p:nvPr/>
        </p:nvSpPr>
        <p:spPr>
          <a:xfrm>
            <a:off x="7028526" y="3369282"/>
            <a:ext cx="6616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</a:t>
            </a:r>
            <a:endParaRPr lang="en-GB" sz="3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6F8E5-EB78-032D-948A-5CFED2A1235A}"/>
              </a:ext>
            </a:extLst>
          </p:cNvPr>
          <p:cNvSpPr txBox="1"/>
          <p:nvPr/>
        </p:nvSpPr>
        <p:spPr>
          <a:xfrm>
            <a:off x="2250443" y="2923666"/>
            <a:ext cx="3299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 u="sng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Similar Sounds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686B0-C148-E485-E68F-C7EA065C2B06}"/>
              </a:ext>
            </a:extLst>
          </p:cNvPr>
          <p:cNvSpPr txBox="1"/>
          <p:nvPr/>
        </p:nvSpPr>
        <p:spPr>
          <a:xfrm>
            <a:off x="1734532" y="4308049"/>
            <a:ext cx="856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CFD8A7-E113-836E-5315-1E25453A29AD}"/>
              </a:ext>
            </a:extLst>
          </p:cNvPr>
          <p:cNvSpPr/>
          <p:nvPr/>
        </p:nvSpPr>
        <p:spPr>
          <a:xfrm>
            <a:off x="3229554" y="631990"/>
            <a:ext cx="713032" cy="79183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BC0D6A-5CB2-FB32-5724-15CA25632260}"/>
              </a:ext>
            </a:extLst>
          </p:cNvPr>
          <p:cNvSpPr/>
          <p:nvPr/>
        </p:nvSpPr>
        <p:spPr>
          <a:xfrm>
            <a:off x="3855564" y="365125"/>
            <a:ext cx="2982538" cy="132556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F5D9462-7394-BF19-A1A9-FA0B823F25E3}"/>
              </a:ext>
            </a:extLst>
          </p:cNvPr>
          <p:cNvSpPr/>
          <p:nvPr/>
        </p:nvSpPr>
        <p:spPr>
          <a:xfrm>
            <a:off x="7310913" y="685462"/>
            <a:ext cx="862307" cy="774575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B0F46E-893B-D3A9-8EF7-4CBD377B8A7E}"/>
              </a:ext>
            </a:extLst>
          </p:cNvPr>
          <p:cNvSpPr/>
          <p:nvPr/>
        </p:nvSpPr>
        <p:spPr>
          <a:xfrm>
            <a:off x="9015663" y="670128"/>
            <a:ext cx="777484" cy="80257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63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7" grpId="0"/>
      <p:bldP spid="20" grpId="0" animBg="1"/>
      <p:bldP spid="21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lose-up of a sheet of music&#10;&#10;Description automatically generated">
            <a:extLst>
              <a:ext uri="{FF2B5EF4-FFF2-40B4-BE49-F238E27FC236}">
                <a16:creationId xmlns:a16="http://schemas.microsoft.com/office/drawing/2014/main" id="{72DCF561-7129-0D30-9944-5ED9A6C7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03" y="1690688"/>
            <a:ext cx="4861560" cy="5166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6078-C8EB-7957-9154-EF1FBA58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06"/>
            <a:ext cx="10515600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6000"/>
              <a:t>	</a:t>
            </a:r>
            <a:endParaRPr lang="en-GB" sz="600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FDCD9A4-F6D5-EF66-9790-73FFC1E4DAA7}"/>
              </a:ext>
            </a:extLst>
          </p:cNvPr>
          <p:cNvSpPr txBox="1"/>
          <p:nvPr/>
        </p:nvSpPr>
        <p:spPr>
          <a:xfrm>
            <a:off x="7028526" y="3369282"/>
            <a:ext cx="6616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</a:t>
            </a:r>
            <a:endParaRPr lang="en-GB" sz="3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686B0-C148-E485-E68F-C7EA065C2B06}"/>
              </a:ext>
            </a:extLst>
          </p:cNvPr>
          <p:cNvSpPr txBox="1"/>
          <p:nvPr/>
        </p:nvSpPr>
        <p:spPr>
          <a:xfrm>
            <a:off x="1734532" y="4308049"/>
            <a:ext cx="856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CFD8A7-E113-836E-5315-1E25453A29AD}"/>
              </a:ext>
            </a:extLst>
          </p:cNvPr>
          <p:cNvSpPr/>
          <p:nvPr/>
        </p:nvSpPr>
        <p:spPr>
          <a:xfrm>
            <a:off x="3229554" y="631990"/>
            <a:ext cx="713032" cy="79183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BC0D6A-5CB2-FB32-5724-15CA25632260}"/>
              </a:ext>
            </a:extLst>
          </p:cNvPr>
          <p:cNvSpPr/>
          <p:nvPr/>
        </p:nvSpPr>
        <p:spPr>
          <a:xfrm>
            <a:off x="3855564" y="365125"/>
            <a:ext cx="2982538" cy="132556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F5D9462-7394-BF19-A1A9-FA0B823F25E3}"/>
              </a:ext>
            </a:extLst>
          </p:cNvPr>
          <p:cNvSpPr/>
          <p:nvPr/>
        </p:nvSpPr>
        <p:spPr>
          <a:xfrm>
            <a:off x="7310913" y="685462"/>
            <a:ext cx="862307" cy="774575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B0F46E-893B-D3A9-8EF7-4CBD377B8A7E}"/>
              </a:ext>
            </a:extLst>
          </p:cNvPr>
          <p:cNvSpPr/>
          <p:nvPr/>
        </p:nvSpPr>
        <p:spPr>
          <a:xfrm>
            <a:off x="9015663" y="670128"/>
            <a:ext cx="777484" cy="80257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5" name="Table 11">
            <a:extLst>
              <a:ext uri="{FF2B5EF4-FFF2-40B4-BE49-F238E27FC236}">
                <a16:creationId xmlns:a16="http://schemas.microsoft.com/office/drawing/2014/main" id="{9CF7D141-5DD4-A9F0-E833-0E43D2754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768679"/>
              </p:ext>
            </p:extLst>
          </p:nvPr>
        </p:nvGraphicFramePr>
        <p:xfrm>
          <a:off x="1413411" y="160979"/>
          <a:ext cx="10548593" cy="6331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203">
                  <a:extLst>
                    <a:ext uri="{9D8B030D-6E8A-4147-A177-3AD203B41FA5}">
                      <a16:colId xmlns:a16="http://schemas.microsoft.com/office/drawing/2014/main" val="2981656003"/>
                    </a:ext>
                  </a:extLst>
                </a:gridCol>
                <a:gridCol w="1764624">
                  <a:extLst>
                    <a:ext uri="{9D8B030D-6E8A-4147-A177-3AD203B41FA5}">
                      <a16:colId xmlns:a16="http://schemas.microsoft.com/office/drawing/2014/main" val="887974355"/>
                    </a:ext>
                  </a:extLst>
                </a:gridCol>
                <a:gridCol w="1899415">
                  <a:extLst>
                    <a:ext uri="{9D8B030D-6E8A-4147-A177-3AD203B41FA5}">
                      <a16:colId xmlns:a16="http://schemas.microsoft.com/office/drawing/2014/main" val="1530100016"/>
                    </a:ext>
                  </a:extLst>
                </a:gridCol>
                <a:gridCol w="1847654">
                  <a:extLst>
                    <a:ext uri="{9D8B030D-6E8A-4147-A177-3AD203B41FA5}">
                      <a16:colId xmlns:a16="http://schemas.microsoft.com/office/drawing/2014/main" val="2195962986"/>
                    </a:ext>
                  </a:extLst>
                </a:gridCol>
                <a:gridCol w="1868016">
                  <a:extLst>
                    <a:ext uri="{9D8B030D-6E8A-4147-A177-3AD203B41FA5}">
                      <a16:colId xmlns:a16="http://schemas.microsoft.com/office/drawing/2014/main" val="3924553054"/>
                    </a:ext>
                  </a:extLst>
                </a:gridCol>
                <a:gridCol w="2034681">
                  <a:extLst>
                    <a:ext uri="{9D8B030D-6E8A-4147-A177-3AD203B41FA5}">
                      <a16:colId xmlns:a16="http://schemas.microsoft.com/office/drawing/2014/main" val="777981111"/>
                    </a:ext>
                  </a:extLst>
                </a:gridCol>
              </a:tblGrid>
              <a:tr h="403664"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V-V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C-C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C-V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179667"/>
                  </a:ext>
                </a:extLst>
              </a:tr>
              <a:tr h="1354374">
                <a:tc>
                  <a:txBody>
                    <a:bodyPr/>
                    <a:lstStyle/>
                    <a:p>
                      <a:r>
                        <a:rPr lang="en-US" sz="2400" b="0" i="0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I am 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err="1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Iyam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handbag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</a:t>
                      </a:r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(d)bag 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 it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tay</a:t>
                      </a:r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-kit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60641"/>
                  </a:ext>
                </a:extLst>
              </a:tr>
              <a:tr h="1354374">
                <a:tc>
                  <a:txBody>
                    <a:bodyPr/>
                    <a:lstStyle/>
                    <a:p>
                      <a:r>
                        <a:rPr lang="en-US" sz="2400" b="0" i="0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She is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err="1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Sheyis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landmark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lan(d)mark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Look at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Loo-kat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916601"/>
                  </a:ext>
                </a:extLst>
              </a:tr>
              <a:tr h="1354374">
                <a:tc>
                  <a:txBody>
                    <a:bodyPr/>
                    <a:lstStyle/>
                    <a:p>
                      <a:r>
                        <a:rPr lang="en-US" sz="2400" b="0" i="0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Do it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err="1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Duwit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 tea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hohtea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Stop it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err="1"/>
                        <a:t>Sto</a:t>
                      </a:r>
                      <a:r>
                        <a:rPr lang="en-AU" sz="2400"/>
                        <a:t>-pit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352197"/>
                  </a:ext>
                </a:extLst>
              </a:tr>
              <a:tr h="1354374">
                <a:tc>
                  <a:txBody>
                    <a:bodyPr/>
                    <a:lstStyle/>
                    <a:p>
                      <a:r>
                        <a:rPr lang="en-US" sz="2400" b="0" i="0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Go out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err="1">
                          <a:solidFill>
                            <a:srgbClr val="374151"/>
                          </a:solidFill>
                          <a:effectLst/>
                          <a:latin typeface="Söhne"/>
                        </a:rPr>
                        <a:t>Gowout</a:t>
                      </a:r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 week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neksweek</a:t>
                      </a:r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Have it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/>
                        <a:t>Ha-vit</a:t>
                      </a:r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92071"/>
                  </a:ext>
                </a:extLst>
              </a:tr>
              <a:tr h="403664"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DAC5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solidFill>
                      <a:srgbClr val="D0B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979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22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lose-up of a sheet of music&#10;&#10;Description automatically generated">
            <a:extLst>
              <a:ext uri="{FF2B5EF4-FFF2-40B4-BE49-F238E27FC236}">
                <a16:creationId xmlns:a16="http://schemas.microsoft.com/office/drawing/2014/main" id="{72DCF561-7129-0D30-9944-5ED9A6C7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03" y="1690688"/>
            <a:ext cx="4861560" cy="5166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</a:t>
            </a:r>
            <a:r>
              <a:rPr lang="en-AU" sz="4800" u="sng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AU" sz="48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AU" sz="2400">
                <a:solidFill>
                  <a:schemeClr val="accent2">
                    <a:lumMod val="75000"/>
                  </a:schemeClr>
                </a:solidFill>
              </a:rPr>
              <a:t>to </a:t>
            </a:r>
            <a:r>
              <a:rPr lang="en-AU" sz="2400"/>
              <a:t>the </a:t>
            </a:r>
            <a:r>
              <a:rPr lang="en-AU" sz="4800" b="1" u="sng"/>
              <a:t>mar</a:t>
            </a:r>
            <a:r>
              <a:rPr lang="en-AU" sz="4800" u="sng"/>
              <a:t>ke</a:t>
            </a:r>
            <a:r>
              <a:rPr lang="en-AU" sz="4800" u="sng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AU" sz="4800">
                <a:solidFill>
                  <a:schemeClr val="accent2">
                    <a:lumMod val="75000"/>
                  </a:schemeClr>
                </a:solidFill>
              </a:rPr>
              <a:t> / </a:t>
            </a:r>
            <a:r>
              <a:rPr lang="en-AU" sz="2400">
                <a:solidFill>
                  <a:schemeClr val="accent2">
                    <a:lumMod val="75000"/>
                  </a:schemeClr>
                </a:solidFill>
              </a:rPr>
              <a:t>to</a:t>
            </a:r>
            <a:r>
              <a:rPr lang="en-AU" sz="48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AU" sz="4800" u="sng"/>
              <a:t>bu</a:t>
            </a:r>
            <a:r>
              <a:rPr lang="en-AU" sz="4800" u="sng">
                <a:solidFill>
                  <a:schemeClr val="accent2">
                    <a:lumMod val="75000"/>
                  </a:schemeClr>
                </a:solidFill>
              </a:rPr>
              <a:t>y</a:t>
            </a:r>
            <a:r>
              <a:rPr lang="en-AU" sz="48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AU" sz="240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AU" sz="48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6078-C8EB-7957-9154-EF1FBA582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06"/>
            <a:ext cx="10515600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6000"/>
              <a:t>	</a:t>
            </a:r>
            <a:endParaRPr lang="en-GB" sz="600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E45481-78F6-1DED-511E-0E4078419906}"/>
              </a:ext>
            </a:extLst>
          </p:cNvPr>
          <p:cNvSpPr/>
          <p:nvPr/>
        </p:nvSpPr>
        <p:spPr>
          <a:xfrm>
            <a:off x="1474711" y="1876564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01E58-1743-23D8-9E65-D18599B1B5E0}"/>
              </a:ext>
            </a:extLst>
          </p:cNvPr>
          <p:cNvSpPr txBox="1"/>
          <p:nvPr/>
        </p:nvSpPr>
        <p:spPr>
          <a:xfrm>
            <a:off x="2643412" y="1812503"/>
            <a:ext cx="1691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Linking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7F2B2-D122-F9FA-D020-D218424C1772}"/>
              </a:ext>
            </a:extLst>
          </p:cNvPr>
          <p:cNvSpPr/>
          <p:nvPr/>
        </p:nvSpPr>
        <p:spPr>
          <a:xfrm>
            <a:off x="1902019" y="2004928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D150BA-1309-BEFD-9AAB-CA8DFE0DE49B}"/>
              </a:ext>
            </a:extLst>
          </p:cNvPr>
          <p:cNvSpPr/>
          <p:nvPr/>
        </p:nvSpPr>
        <p:spPr>
          <a:xfrm>
            <a:off x="1431067" y="2974116"/>
            <a:ext cx="4860024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1A2A2F-CA5A-33B0-D6B5-ED16EDE6F813}"/>
              </a:ext>
            </a:extLst>
          </p:cNvPr>
          <p:cNvSpPr/>
          <p:nvPr/>
        </p:nvSpPr>
        <p:spPr>
          <a:xfrm>
            <a:off x="1665057" y="3100905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DCD9A4-F6D5-EF66-9790-73FFC1E4DAA7}"/>
              </a:ext>
            </a:extLst>
          </p:cNvPr>
          <p:cNvSpPr txBox="1"/>
          <p:nvPr/>
        </p:nvSpPr>
        <p:spPr>
          <a:xfrm>
            <a:off x="7028526" y="3369282"/>
            <a:ext cx="6616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1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</a:t>
            </a:r>
            <a:endParaRPr lang="en-GB" sz="3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6F8E5-EB78-032D-948A-5CFED2A1235A}"/>
              </a:ext>
            </a:extLst>
          </p:cNvPr>
          <p:cNvSpPr txBox="1"/>
          <p:nvPr/>
        </p:nvSpPr>
        <p:spPr>
          <a:xfrm>
            <a:off x="2250443" y="2923666"/>
            <a:ext cx="3299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 u="sng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Similar Sounds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686B0-C148-E485-E68F-C7EA065C2B06}"/>
              </a:ext>
            </a:extLst>
          </p:cNvPr>
          <p:cNvSpPr txBox="1"/>
          <p:nvPr/>
        </p:nvSpPr>
        <p:spPr>
          <a:xfrm>
            <a:off x="1734532" y="4308049"/>
            <a:ext cx="856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825AF26-122C-661D-ACE0-2FBE07C598C4}"/>
              </a:ext>
            </a:extLst>
          </p:cNvPr>
          <p:cNvSpPr/>
          <p:nvPr/>
        </p:nvSpPr>
        <p:spPr>
          <a:xfrm>
            <a:off x="1414940" y="4064230"/>
            <a:ext cx="5966247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AAA54A-FABB-AC6F-3D0D-A463DD2656D5}"/>
              </a:ext>
            </a:extLst>
          </p:cNvPr>
          <p:cNvSpPr/>
          <p:nvPr/>
        </p:nvSpPr>
        <p:spPr>
          <a:xfrm>
            <a:off x="1665056" y="4249962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DDCDD7-C368-4652-7C73-3C083201793B}"/>
              </a:ext>
            </a:extLst>
          </p:cNvPr>
          <p:cNvSpPr txBox="1"/>
          <p:nvPr/>
        </p:nvSpPr>
        <p:spPr>
          <a:xfrm>
            <a:off x="2059061" y="4052477"/>
            <a:ext cx="5091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 u="sng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? Fluid Word Transition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153561-5435-8A6F-5153-9513EC09D0F4}"/>
              </a:ext>
            </a:extLst>
          </p:cNvPr>
          <p:cNvSpPr/>
          <p:nvPr/>
        </p:nvSpPr>
        <p:spPr>
          <a:xfrm>
            <a:off x="1414940" y="5058304"/>
            <a:ext cx="4860024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0D1B2E-19BE-2AC3-34B4-2DA270CFC9E4}"/>
              </a:ext>
            </a:extLst>
          </p:cNvPr>
          <p:cNvSpPr/>
          <p:nvPr/>
        </p:nvSpPr>
        <p:spPr>
          <a:xfrm>
            <a:off x="1648930" y="5185093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1E13F3-46C9-3A98-2BB2-0AC3340ADF46}"/>
              </a:ext>
            </a:extLst>
          </p:cNvPr>
          <p:cNvSpPr txBox="1"/>
          <p:nvPr/>
        </p:nvSpPr>
        <p:spPr>
          <a:xfrm>
            <a:off x="2234316" y="5007854"/>
            <a:ext cx="3958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 u="sng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Maintain Rhythm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7701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6078-C8EB-7957-9154-EF1FBA582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6000"/>
              <a:t>	</a:t>
            </a:r>
            <a:endParaRPr lang="en-GB" sz="600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6C2286-6DAE-4290-2183-E59E36B25F80}"/>
              </a:ext>
            </a:extLst>
          </p:cNvPr>
          <p:cNvSpPr/>
          <p:nvPr/>
        </p:nvSpPr>
        <p:spPr>
          <a:xfrm>
            <a:off x="1474711" y="1876564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E5F20A-842B-28F4-6BCB-104E4E1C2A46}"/>
              </a:ext>
            </a:extLst>
          </p:cNvPr>
          <p:cNvSpPr txBox="1"/>
          <p:nvPr/>
        </p:nvSpPr>
        <p:spPr>
          <a:xfrm>
            <a:off x="2212971" y="1825625"/>
            <a:ext cx="3744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Thought Groups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474453-B268-CDC0-6274-E08F9F72D9E1}"/>
              </a:ext>
            </a:extLst>
          </p:cNvPr>
          <p:cNvSpPr/>
          <p:nvPr/>
        </p:nvSpPr>
        <p:spPr>
          <a:xfrm>
            <a:off x="1744975" y="2004928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366FBC5-ECA4-9CF4-8613-4C0A54709F1B}"/>
              </a:ext>
            </a:extLst>
          </p:cNvPr>
          <p:cNvSpPr/>
          <p:nvPr/>
        </p:nvSpPr>
        <p:spPr>
          <a:xfrm>
            <a:off x="1474711" y="2733448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D3DD5D-9A40-FF0C-577E-2085C69F515B}"/>
              </a:ext>
            </a:extLst>
          </p:cNvPr>
          <p:cNvSpPr/>
          <p:nvPr/>
        </p:nvSpPr>
        <p:spPr>
          <a:xfrm>
            <a:off x="1744976" y="2861812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8DEB121-1A7D-D3DF-21FE-DEB431EC20E5}"/>
              </a:ext>
            </a:extLst>
          </p:cNvPr>
          <p:cNvSpPr/>
          <p:nvPr/>
        </p:nvSpPr>
        <p:spPr>
          <a:xfrm>
            <a:off x="1514688" y="3693803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AE182-0480-F908-A293-775C34737A40}"/>
              </a:ext>
            </a:extLst>
          </p:cNvPr>
          <p:cNvSpPr/>
          <p:nvPr/>
        </p:nvSpPr>
        <p:spPr>
          <a:xfrm>
            <a:off x="1751263" y="3800710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82AA83F-9F3D-F6D6-2ED2-499527FE8933}"/>
              </a:ext>
            </a:extLst>
          </p:cNvPr>
          <p:cNvSpPr/>
          <p:nvPr/>
        </p:nvSpPr>
        <p:spPr>
          <a:xfrm>
            <a:off x="1514688" y="4611244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5CBFA8-DAF7-4642-2BAB-F2FCDC3ADC01}"/>
              </a:ext>
            </a:extLst>
          </p:cNvPr>
          <p:cNvSpPr/>
          <p:nvPr/>
        </p:nvSpPr>
        <p:spPr>
          <a:xfrm>
            <a:off x="1744976" y="4751875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728396-FE1D-EDD5-D75D-B6384289CA1C}"/>
              </a:ext>
            </a:extLst>
          </p:cNvPr>
          <p:cNvSpPr txBox="1"/>
          <p:nvPr/>
        </p:nvSpPr>
        <p:spPr>
          <a:xfrm>
            <a:off x="2432115" y="2806258"/>
            <a:ext cx="2476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0">
                <a:effectLst/>
                <a:latin typeface="Söhne"/>
              </a:rPr>
              <a:t>Meaningful Units:</a:t>
            </a:r>
            <a:endParaRPr lang="en-GB" sz="2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832BB4-86B5-3B66-E9BB-06703F4D875B}"/>
              </a:ext>
            </a:extLst>
          </p:cNvPr>
          <p:cNvSpPr txBox="1"/>
          <p:nvPr/>
        </p:nvSpPr>
        <p:spPr>
          <a:xfrm>
            <a:off x="2505646" y="3772691"/>
            <a:ext cx="2084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0">
                <a:effectLst/>
                <a:latin typeface="Söhne"/>
              </a:rPr>
              <a:t>Pause or Break</a:t>
            </a:r>
            <a:endParaRPr lang="en-GB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072925-DC00-D7C5-6249-3C3D73BACBAD}"/>
              </a:ext>
            </a:extLst>
          </p:cNvPr>
          <p:cNvSpPr txBox="1"/>
          <p:nvPr/>
        </p:nvSpPr>
        <p:spPr>
          <a:xfrm>
            <a:off x="2505646" y="4711831"/>
            <a:ext cx="2907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0">
                <a:effectLst/>
                <a:latin typeface="Söhne"/>
              </a:rPr>
              <a:t>Stress and Intonation</a:t>
            </a:r>
            <a:endParaRPr lang="en-GB"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96ADF4D-95F9-4E1D-1263-38A3FEE53BB7}"/>
              </a:ext>
            </a:extLst>
          </p:cNvPr>
          <p:cNvSpPr/>
          <p:nvPr/>
        </p:nvSpPr>
        <p:spPr>
          <a:xfrm>
            <a:off x="1621410" y="361123"/>
            <a:ext cx="5401559" cy="132556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3111-EA09-9DF5-3C0F-69F937E963C6}"/>
              </a:ext>
            </a:extLst>
          </p:cNvPr>
          <p:cNvSpPr/>
          <p:nvPr/>
        </p:nvSpPr>
        <p:spPr>
          <a:xfrm>
            <a:off x="7200552" y="378939"/>
            <a:ext cx="3771858" cy="132556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904C2513-B50A-FA18-40E0-BCE169646501}"/>
              </a:ext>
            </a:extLst>
          </p:cNvPr>
          <p:cNvCxnSpPr/>
          <p:nvPr/>
        </p:nvCxnSpPr>
        <p:spPr>
          <a:xfrm rot="5400000" flipH="1" flipV="1">
            <a:off x="5588309" y="2568863"/>
            <a:ext cx="2464434" cy="404886"/>
          </a:xfrm>
          <a:prstGeom prst="bentConnector3">
            <a:avLst>
              <a:gd name="adj1" fmla="val -696"/>
            </a:avLst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D18C19D-E870-38A8-8666-17BB9143DA3A}"/>
              </a:ext>
            </a:extLst>
          </p:cNvPr>
          <p:cNvSpPr txBox="1"/>
          <p:nvPr/>
        </p:nvSpPr>
        <p:spPr>
          <a:xfrm>
            <a:off x="7126608" y="2070672"/>
            <a:ext cx="4600246" cy="2976199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US" sz="28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a. Aural recognition of the boundaries between related groups of words.</a:t>
            </a:r>
          </a:p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GB" sz="28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b. Falling into</a:t>
            </a:r>
            <a:r>
              <a:rPr lang="en-GB" sz="2800" b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na</a:t>
            </a:r>
            <a:r>
              <a:rPr lang="en-GB" sz="28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tion</a:t>
            </a:r>
          </a:p>
          <a:p>
            <a:pPr defTabSz="1600200">
              <a:spcBef>
                <a:spcPct val="0"/>
              </a:spcBef>
              <a:spcAft>
                <a:spcPct val="35000"/>
              </a:spcAft>
            </a:pPr>
            <a:endParaRPr lang="en-US" sz="28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  <a:p>
            <a:endParaRPr lang="en-GB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171A776E-870F-A018-6FD4-73A15443C599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39B6CCD6-F639-CAB2-30C1-99C28EF4B98D}"/>
              </a:ext>
            </a:extLst>
          </p:cNvPr>
          <p:cNvCxnSpPr>
            <a:cxnSpLocks/>
          </p:cNvCxnSpPr>
          <p:nvPr/>
        </p:nvCxnSpPr>
        <p:spPr>
          <a:xfrm>
            <a:off x="9086481" y="4034136"/>
            <a:ext cx="16538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5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animBg="1"/>
      <p:bldP spid="26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A5F8-5C2F-960D-98CD-EF44473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800"/>
              <a:t>I </a:t>
            </a:r>
            <a:r>
              <a:rPr lang="en-AU" sz="4800" u="sng"/>
              <a:t>went</a:t>
            </a:r>
            <a:r>
              <a:rPr lang="en-AU" sz="4800"/>
              <a:t> </a:t>
            </a:r>
            <a:r>
              <a:rPr lang="en-AU" sz="2400"/>
              <a:t>to the </a:t>
            </a:r>
            <a:r>
              <a:rPr lang="en-AU" sz="4800" b="1" u="sng"/>
              <a:t>mar</a:t>
            </a:r>
            <a:r>
              <a:rPr lang="en-AU" sz="4800" u="sng"/>
              <a:t>ket</a:t>
            </a:r>
            <a:r>
              <a:rPr lang="en-AU" sz="4800"/>
              <a:t> / </a:t>
            </a:r>
            <a:r>
              <a:rPr lang="en-AU" sz="2400"/>
              <a:t>to</a:t>
            </a:r>
            <a:r>
              <a:rPr lang="en-AU" sz="4800"/>
              <a:t> </a:t>
            </a:r>
            <a:r>
              <a:rPr lang="en-AU" sz="4800" u="sng"/>
              <a:t>buy</a:t>
            </a:r>
            <a:r>
              <a:rPr lang="en-AU" sz="4800"/>
              <a:t> </a:t>
            </a:r>
            <a:r>
              <a:rPr lang="en-AU" sz="2400"/>
              <a:t>a</a:t>
            </a:r>
            <a:r>
              <a:rPr lang="en-AU" sz="4800"/>
              <a:t> </a:t>
            </a:r>
            <a:r>
              <a:rPr lang="en-AU" sz="4800" u="sng"/>
              <a:t>fish</a:t>
            </a:r>
            <a:endParaRPr lang="en-GB" sz="4800" u="sng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3CA45EF2-1E0B-6DDD-BB24-8C5BAFB14F23}"/>
              </a:ext>
            </a:extLst>
          </p:cNvPr>
          <p:cNvSpPr/>
          <p:nvPr/>
        </p:nvSpPr>
        <p:spPr>
          <a:xfrm rot="18787165">
            <a:off x="4321728" y="746224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59144A5-AC47-AC78-33DF-0CA666DB3396}"/>
              </a:ext>
            </a:extLst>
          </p:cNvPr>
          <p:cNvSpPr/>
          <p:nvPr/>
        </p:nvSpPr>
        <p:spPr>
          <a:xfrm rot="18787165">
            <a:off x="7388587" y="621788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7B2E35-BF78-0341-9D72-3BBC6E3800C4}"/>
              </a:ext>
            </a:extLst>
          </p:cNvPr>
          <p:cNvSpPr/>
          <p:nvPr/>
        </p:nvSpPr>
        <p:spPr>
          <a:xfrm rot="18787165">
            <a:off x="8674933" y="625791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772F7B1-D3BC-61F8-9B42-7225469364D1}"/>
              </a:ext>
            </a:extLst>
          </p:cNvPr>
          <p:cNvSpPr/>
          <p:nvPr/>
        </p:nvSpPr>
        <p:spPr>
          <a:xfrm rot="18787165">
            <a:off x="9092999" y="621789"/>
            <a:ext cx="536895" cy="52389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756D66-9ACE-538E-C8B1-4AF0BE9A5B92}"/>
              </a:ext>
            </a:extLst>
          </p:cNvPr>
          <p:cNvSpPr/>
          <p:nvPr/>
        </p:nvSpPr>
        <p:spPr>
          <a:xfrm rot="18787165">
            <a:off x="3427995" y="566130"/>
            <a:ext cx="477345" cy="700431"/>
          </a:xfrm>
          <a:prstGeom prst="arc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F839F87-F826-FEDB-D37A-6F93F8322440}"/>
              </a:ext>
            </a:extLst>
          </p:cNvPr>
          <p:cNvCxnSpPr/>
          <p:nvPr/>
        </p:nvCxnSpPr>
        <p:spPr>
          <a:xfrm>
            <a:off x="5142451" y="361123"/>
            <a:ext cx="1132514" cy="272053"/>
          </a:xfrm>
          <a:prstGeom prst="bentConnector3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54BFE4-D182-978B-912E-37139A1D0A5C}"/>
              </a:ext>
            </a:extLst>
          </p:cNvPr>
          <p:cNvCxnSpPr/>
          <p:nvPr/>
        </p:nvCxnSpPr>
        <p:spPr>
          <a:xfrm>
            <a:off x="9736139" y="325651"/>
            <a:ext cx="565542" cy="307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2F20815-FBE4-7323-587E-5B1A5BE09AB8}"/>
              </a:ext>
            </a:extLst>
          </p:cNvPr>
          <p:cNvSpPr/>
          <p:nvPr/>
        </p:nvSpPr>
        <p:spPr>
          <a:xfrm>
            <a:off x="1474711" y="1876564"/>
            <a:ext cx="4873660" cy="570506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7E4120-B3EE-714C-B732-93F18A4BCDD1}"/>
              </a:ext>
            </a:extLst>
          </p:cNvPr>
          <p:cNvSpPr txBox="1"/>
          <p:nvPr/>
        </p:nvSpPr>
        <p:spPr>
          <a:xfrm>
            <a:off x="2643412" y="1812503"/>
            <a:ext cx="1866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Rhythm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CDFA09-E764-A12F-1B2D-B07AD9611E62}"/>
              </a:ext>
            </a:extLst>
          </p:cNvPr>
          <p:cNvSpPr/>
          <p:nvPr/>
        </p:nvSpPr>
        <p:spPr>
          <a:xfrm>
            <a:off x="1902019" y="2004928"/>
            <a:ext cx="314085" cy="313778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026" name="Picture 2" descr="Sentence Stress | Pronunciation | EnglishClub">
            <a:extLst>
              <a:ext uri="{FF2B5EF4-FFF2-40B4-BE49-F238E27FC236}">
                <a16:creationId xmlns:a16="http://schemas.microsoft.com/office/drawing/2014/main" id="{A9E401CA-E507-9732-5087-3923B435D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867" y="2786357"/>
            <a:ext cx="8949573" cy="294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04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lose-up of sheet music">
            <a:extLst>
              <a:ext uri="{FF2B5EF4-FFF2-40B4-BE49-F238E27FC236}">
                <a16:creationId xmlns:a16="http://schemas.microsoft.com/office/drawing/2014/main" id="{ABE56828-BCA8-08CA-279D-E30241A36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5" r="2" b="2"/>
          <a:stretch/>
        </p:blipFill>
        <p:spPr>
          <a:xfrm>
            <a:off x="7306127" y="1402342"/>
            <a:ext cx="4860023" cy="5167312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E770CFB-D7D1-A8D5-7D7A-7A2C38860F7B}"/>
              </a:ext>
            </a:extLst>
          </p:cNvPr>
          <p:cNvGrpSpPr/>
          <p:nvPr/>
        </p:nvGrpSpPr>
        <p:grpSpPr>
          <a:xfrm>
            <a:off x="847898" y="1813868"/>
            <a:ext cx="5015330" cy="4142314"/>
            <a:chOff x="847898" y="1813868"/>
            <a:chExt cx="5015330" cy="414231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765D81B-7180-3D52-FF0E-1E7D95B1096A}"/>
                </a:ext>
              </a:extLst>
            </p:cNvPr>
            <p:cNvSpPr/>
            <p:nvPr/>
          </p:nvSpPr>
          <p:spPr>
            <a:xfrm>
              <a:off x="847898" y="1813868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3B64FC-D3F4-613B-0888-79601A5F7B2A}"/>
                </a:ext>
              </a:extLst>
            </p:cNvPr>
            <p:cNvSpPr/>
            <p:nvPr/>
          </p:nvSpPr>
          <p:spPr>
            <a:xfrm>
              <a:off x="1023669" y="1962352"/>
              <a:ext cx="319897" cy="319585"/>
            </a:xfrm>
            <a:prstGeom prst="rect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4876F63D-D459-7459-99AB-A804C96DB25F}"/>
                </a:ext>
              </a:extLst>
            </p:cNvPr>
            <p:cNvSpPr/>
            <p:nvPr/>
          </p:nvSpPr>
          <p:spPr>
            <a:xfrm>
              <a:off x="1519339" y="183161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3600" kern="1200"/>
                <a:t>1. Syllable Stress</a:t>
              </a:r>
              <a:endParaRPr lang="en-US" sz="3600" kern="120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848FCC44-7BF0-5722-2147-1868DE5DAF7B}"/>
                </a:ext>
              </a:extLst>
            </p:cNvPr>
            <p:cNvSpPr/>
            <p:nvPr/>
          </p:nvSpPr>
          <p:spPr>
            <a:xfrm>
              <a:off x="847898" y="2476410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89BDB92-D9FF-DCB9-9402-CF0C407F435A}"/>
                </a:ext>
              </a:extLst>
            </p:cNvPr>
            <p:cNvSpPr/>
            <p:nvPr/>
          </p:nvSpPr>
          <p:spPr>
            <a:xfrm>
              <a:off x="1023669" y="2669742"/>
              <a:ext cx="319897" cy="319585"/>
            </a:xfrm>
            <a:prstGeom prst="rect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FAE9028C-0BF1-EF45-C2AA-E190C2B99BEA}"/>
                </a:ext>
              </a:extLst>
            </p:cNvPr>
            <p:cNvSpPr/>
            <p:nvPr/>
          </p:nvSpPr>
          <p:spPr>
            <a:xfrm>
              <a:off x="1519339" y="253900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3600" kern="1200"/>
                <a:t>2. Word Stress</a:t>
              </a:r>
              <a:endParaRPr lang="en-US" sz="3600" kern="120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A2E4F9D-639D-05AE-63ED-0C7A4DAAA485}"/>
                </a:ext>
              </a:extLst>
            </p:cNvPr>
            <p:cNvSpPr/>
            <p:nvPr/>
          </p:nvSpPr>
          <p:spPr>
            <a:xfrm>
              <a:off x="847898" y="3246393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FF33507-BC13-1C8D-A6FE-EE052400E30A}"/>
                </a:ext>
              </a:extLst>
            </p:cNvPr>
            <p:cNvSpPr/>
            <p:nvPr/>
          </p:nvSpPr>
          <p:spPr>
            <a:xfrm>
              <a:off x="1023669" y="3377132"/>
              <a:ext cx="319897" cy="319585"/>
            </a:xfrm>
            <a:prstGeom prst="rect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D12ABCD9-B8B0-369F-64FF-CD9D8142A774}"/>
                </a:ext>
              </a:extLst>
            </p:cNvPr>
            <p:cNvSpPr/>
            <p:nvPr/>
          </p:nvSpPr>
          <p:spPr>
            <a:xfrm>
              <a:off x="1519339" y="324639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3600" kern="1200"/>
                <a:t>3. Linking</a:t>
              </a:r>
              <a:endParaRPr lang="en-US" sz="3600" kern="120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C7D9693-6366-EB02-8B64-3D1E6A9A3447}"/>
                </a:ext>
              </a:extLst>
            </p:cNvPr>
            <p:cNvSpPr/>
            <p:nvPr/>
          </p:nvSpPr>
          <p:spPr>
            <a:xfrm>
              <a:off x="847898" y="3961342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55562F3-EF9E-FB32-139C-C2E931F67453}"/>
                </a:ext>
              </a:extLst>
            </p:cNvPr>
            <p:cNvSpPr/>
            <p:nvPr/>
          </p:nvSpPr>
          <p:spPr>
            <a:xfrm>
              <a:off x="1023669" y="4084522"/>
              <a:ext cx="319897" cy="319585"/>
            </a:xfrm>
            <a:prstGeom prst="rect">
              <a:avLst/>
            </a:prstGeom>
            <a:solidFill>
              <a:srgbClr val="524012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15B554DE-2274-590D-416C-4613D4980D92}"/>
                </a:ext>
              </a:extLst>
            </p:cNvPr>
            <p:cNvSpPr/>
            <p:nvPr/>
          </p:nvSpPr>
          <p:spPr>
            <a:xfrm>
              <a:off x="1255503" y="3980136"/>
              <a:ext cx="4607724" cy="581631"/>
            </a:xfrm>
            <a:custGeom>
              <a:avLst/>
              <a:gdLst>
                <a:gd name="connsiteX0" fmla="*/ 0 w 4607724"/>
                <a:gd name="connsiteY0" fmla="*/ 0 h 581631"/>
                <a:gd name="connsiteX1" fmla="*/ 4607724 w 4607724"/>
                <a:gd name="connsiteY1" fmla="*/ 0 h 581631"/>
                <a:gd name="connsiteX2" fmla="*/ 4607724 w 4607724"/>
                <a:gd name="connsiteY2" fmla="*/ 581631 h 581631"/>
                <a:gd name="connsiteX3" fmla="*/ 0 w 4607724"/>
                <a:gd name="connsiteY3" fmla="*/ 581631 h 581631"/>
                <a:gd name="connsiteX4" fmla="*/ 0 w 4607724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7724" h="581631">
                  <a:moveTo>
                    <a:pt x="0" y="0"/>
                  </a:moveTo>
                  <a:lnTo>
                    <a:pt x="4607724" y="0"/>
                  </a:lnTo>
                  <a:lnTo>
                    <a:pt x="4607724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600" kern="1200"/>
                <a:t>4. Thought Groups</a:t>
              </a:r>
              <a:endParaRPr lang="en-US" sz="3600" kern="120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748B078D-E941-0D39-4D0B-C20817F6F38F}"/>
                </a:ext>
              </a:extLst>
            </p:cNvPr>
            <p:cNvSpPr/>
            <p:nvPr/>
          </p:nvSpPr>
          <p:spPr>
            <a:xfrm>
              <a:off x="847898" y="4661173"/>
              <a:ext cx="5015330" cy="581063"/>
            </a:xfrm>
            <a:prstGeom prst="roundRect">
              <a:avLst>
                <a:gd name="adj" fmla="val 10000"/>
              </a:avLst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E676E34-3AE0-7180-55CD-8C58E4116434}"/>
                </a:ext>
              </a:extLst>
            </p:cNvPr>
            <p:cNvSpPr/>
            <p:nvPr/>
          </p:nvSpPr>
          <p:spPr>
            <a:xfrm>
              <a:off x="1023669" y="4791912"/>
              <a:ext cx="319897" cy="319585"/>
            </a:xfrm>
            <a:prstGeom prst="rect">
              <a:avLst/>
            </a:prstGeom>
            <a:solidFill>
              <a:srgbClr val="524012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33E2A069-D237-6912-1941-7DA9D10D6675}"/>
                </a:ext>
              </a:extLst>
            </p:cNvPr>
            <p:cNvSpPr/>
            <p:nvPr/>
          </p:nvSpPr>
          <p:spPr>
            <a:xfrm>
              <a:off x="1519339" y="466117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600" kern="1200"/>
                <a:t>Rhythm</a:t>
              </a:r>
              <a:endParaRPr lang="en-US" sz="3600" kern="1200"/>
            </a:p>
          </p:txBody>
        </p:sp>
        <p:sp>
          <p:nvSpPr>
            <p:cNvPr id="44" name="Partial Circle 43">
              <a:extLst>
                <a:ext uri="{FF2B5EF4-FFF2-40B4-BE49-F238E27FC236}">
                  <a16:creationId xmlns:a16="http://schemas.microsoft.com/office/drawing/2014/main" id="{E2EB424E-809A-AA8E-FCCD-343B045BC5D2}"/>
                </a:ext>
              </a:extLst>
            </p:cNvPr>
            <p:cNvSpPr/>
            <p:nvPr/>
          </p:nvSpPr>
          <p:spPr>
            <a:xfrm>
              <a:off x="847898" y="5375119"/>
              <a:ext cx="5015330" cy="581063"/>
            </a:xfrm>
            <a:prstGeom prst="pie">
              <a:avLst/>
            </a:prstGeom>
            <a:solidFill>
              <a:srgbClr val="D5BCA7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5" name="Smiley Face 44">
              <a:extLst>
                <a:ext uri="{FF2B5EF4-FFF2-40B4-BE49-F238E27FC236}">
                  <a16:creationId xmlns:a16="http://schemas.microsoft.com/office/drawing/2014/main" id="{4433B05A-5443-7B92-1074-B7459C1BEF8E}"/>
                </a:ext>
              </a:extLst>
            </p:cNvPr>
            <p:cNvSpPr/>
            <p:nvPr/>
          </p:nvSpPr>
          <p:spPr>
            <a:xfrm>
              <a:off x="1023669" y="5499302"/>
              <a:ext cx="319897" cy="319585"/>
            </a:xfrm>
            <a:prstGeom prst="smileyFace">
              <a:avLst/>
            </a:prstGeom>
            <a:solidFill>
              <a:srgbClr val="52401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C7EBD26F-D8E1-C7B6-ED50-79A37038B255}"/>
                </a:ext>
              </a:extLst>
            </p:cNvPr>
            <p:cNvSpPr/>
            <p:nvPr/>
          </p:nvSpPr>
          <p:spPr>
            <a:xfrm>
              <a:off x="1519339" y="5368563"/>
              <a:ext cx="3875065" cy="581631"/>
            </a:xfrm>
            <a:custGeom>
              <a:avLst/>
              <a:gdLst>
                <a:gd name="connsiteX0" fmla="*/ 0 w 3875065"/>
                <a:gd name="connsiteY0" fmla="*/ 0 h 581631"/>
                <a:gd name="connsiteX1" fmla="*/ 3875065 w 3875065"/>
                <a:gd name="connsiteY1" fmla="*/ 0 h 581631"/>
                <a:gd name="connsiteX2" fmla="*/ 3875065 w 3875065"/>
                <a:gd name="connsiteY2" fmla="*/ 581631 h 581631"/>
                <a:gd name="connsiteX3" fmla="*/ 0 w 3875065"/>
                <a:gd name="connsiteY3" fmla="*/ 581631 h 581631"/>
                <a:gd name="connsiteX4" fmla="*/ 0 w 3875065"/>
                <a:gd name="connsiteY4" fmla="*/ 0 h 58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5065" h="581631">
                  <a:moveTo>
                    <a:pt x="0" y="0"/>
                  </a:moveTo>
                  <a:lnTo>
                    <a:pt x="3875065" y="0"/>
                  </a:lnTo>
                  <a:lnTo>
                    <a:pt x="3875065" y="581631"/>
                  </a:lnTo>
                  <a:lnTo>
                    <a:pt x="0" y="5816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56" tIns="61556" rIns="61556" bIns="61556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3600" kern="12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4" name="Right Brace 3">
            <a:extLst>
              <a:ext uri="{FF2B5EF4-FFF2-40B4-BE49-F238E27FC236}">
                <a16:creationId xmlns:a16="http://schemas.microsoft.com/office/drawing/2014/main" id="{2B7E905D-2A67-8607-F3F5-1E93DB611D69}"/>
              </a:ext>
            </a:extLst>
          </p:cNvPr>
          <p:cNvSpPr/>
          <p:nvPr/>
        </p:nvSpPr>
        <p:spPr>
          <a:xfrm>
            <a:off x="5863228" y="1937097"/>
            <a:ext cx="1128320" cy="2663183"/>
          </a:xfrm>
          <a:prstGeom prst="rightBrace">
            <a:avLst/>
          </a:prstGeom>
          <a:noFill/>
          <a:ln w="57150">
            <a:solidFill>
              <a:srgbClr val="1618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EACE08-6B00-628C-69A6-EF674681D132}"/>
              </a:ext>
            </a:extLst>
          </p:cNvPr>
          <p:cNvSpPr txBox="1"/>
          <p:nvPr/>
        </p:nvSpPr>
        <p:spPr>
          <a:xfrm>
            <a:off x="1492962" y="5309852"/>
            <a:ext cx="3770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00200">
              <a:spcBef>
                <a:spcPct val="0"/>
              </a:spcBef>
              <a:spcAft>
                <a:spcPct val="35000"/>
              </a:spcAft>
            </a:pPr>
            <a:r>
              <a:rPr lang="en-AU" sz="36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entury Gothic"/>
              </a:rPr>
              <a:t>Comprehension</a:t>
            </a:r>
            <a:endParaRPr lang="en-GB" sz="36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entury Gothic"/>
            </a:endParaRPr>
          </a:p>
        </p:txBody>
      </p:sp>
      <p:pic>
        <p:nvPicPr>
          <p:cNvPr id="2050" name="Picture 2" descr="The rhythm of English | Shiksha">
            <a:extLst>
              <a:ext uri="{FF2B5EF4-FFF2-40B4-BE49-F238E27FC236}">
                <a16:creationId xmlns:a16="http://schemas.microsoft.com/office/drawing/2014/main" id="{E497F00B-65B4-4B4A-7387-61660129A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38" y="2533650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0BA59DDB-F5C7-03C2-8C05-8F55D07A32CA}"/>
              </a:ext>
            </a:extLst>
          </p:cNvPr>
          <p:cNvCxnSpPr/>
          <p:nvPr/>
        </p:nvCxnSpPr>
        <p:spPr>
          <a:xfrm rot="10800000" flipV="1">
            <a:off x="6096001" y="4324349"/>
            <a:ext cx="1935727" cy="609789"/>
          </a:xfrm>
          <a:prstGeom prst="bentConnector3">
            <a:avLst>
              <a:gd name="adj1" fmla="val 2294"/>
            </a:avLst>
          </a:prstGeom>
          <a:ln w="76200">
            <a:solidFill>
              <a:srgbClr val="13151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Circular 26">
            <a:extLst>
              <a:ext uri="{FF2B5EF4-FFF2-40B4-BE49-F238E27FC236}">
                <a16:creationId xmlns:a16="http://schemas.microsoft.com/office/drawing/2014/main" id="{4827F4FA-12FA-7D63-DDCD-DCDEA7AFB9EE}"/>
              </a:ext>
            </a:extLst>
          </p:cNvPr>
          <p:cNvSpPr/>
          <p:nvPr/>
        </p:nvSpPr>
        <p:spPr>
          <a:xfrm rot="5400000">
            <a:off x="5784097" y="4645481"/>
            <a:ext cx="749265" cy="1602463"/>
          </a:xfrm>
          <a:prstGeom prst="circularArrow">
            <a:avLst/>
          </a:prstGeom>
          <a:solidFill>
            <a:srgbClr val="13151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89850F-CCD1-DE96-E4CF-9B552958A263}"/>
              </a:ext>
            </a:extLst>
          </p:cNvPr>
          <p:cNvSpPr txBox="1"/>
          <p:nvPr/>
        </p:nvSpPr>
        <p:spPr>
          <a:xfrm>
            <a:off x="1319904" y="326837"/>
            <a:ext cx="96776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/>
              <a:t>4 techniques give the Rhythm to English Speech</a:t>
            </a:r>
          </a:p>
          <a:p>
            <a:r>
              <a:rPr lang="en-AU" sz="3200"/>
              <a:t>This Rhythm is essential for comprehension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5053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CDD2EFF-1B2F-2239-5338-832175661EE5}"/>
              </a:ext>
            </a:extLst>
          </p:cNvPr>
          <p:cNvSpPr/>
          <p:nvPr/>
        </p:nvSpPr>
        <p:spPr>
          <a:xfrm>
            <a:off x="489677" y="2305975"/>
            <a:ext cx="5816853" cy="1153662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95883B-3CDE-48D4-6CD2-5E94AE57D82B}"/>
              </a:ext>
            </a:extLst>
          </p:cNvPr>
          <p:cNvSpPr/>
          <p:nvPr/>
        </p:nvSpPr>
        <p:spPr>
          <a:xfrm>
            <a:off x="489678" y="3568642"/>
            <a:ext cx="5816854" cy="975077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EC2C0-BBAB-E7BA-A292-86107C81EFCB}"/>
              </a:ext>
            </a:extLst>
          </p:cNvPr>
          <p:cNvSpPr/>
          <p:nvPr/>
        </p:nvSpPr>
        <p:spPr>
          <a:xfrm>
            <a:off x="489677" y="4652726"/>
            <a:ext cx="5816855" cy="2006874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89C7C-3D93-FFAF-23DF-947B50369605}"/>
              </a:ext>
            </a:extLst>
          </p:cNvPr>
          <p:cNvSpPr/>
          <p:nvPr/>
        </p:nvSpPr>
        <p:spPr>
          <a:xfrm>
            <a:off x="489680" y="1615906"/>
            <a:ext cx="5816852" cy="581063"/>
          </a:xfrm>
          <a:prstGeom prst="roundRect">
            <a:avLst>
              <a:gd name="adj" fmla="val 10000"/>
            </a:avLst>
          </a:prstGeom>
          <a:solidFill>
            <a:srgbClr val="D5BCA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81CBA0-2156-407F-F631-688ADA3610FF}"/>
              </a:ext>
            </a:extLst>
          </p:cNvPr>
          <p:cNvSpPr/>
          <p:nvPr/>
        </p:nvSpPr>
        <p:spPr>
          <a:xfrm>
            <a:off x="734676" y="1772095"/>
            <a:ext cx="371021" cy="319585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F70996-A664-E8FE-58F6-A4390CB99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329" y="1738375"/>
            <a:ext cx="4865030" cy="5169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C6C498-F4FA-E17F-4AF2-54374E03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8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Summary</a:t>
            </a:r>
            <a:endParaRPr lang="en-GB" sz="88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61C2A-9838-55A9-4E15-54F7D6C35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77" y="1772095"/>
            <a:ext cx="10515600" cy="4467559"/>
          </a:xfrm>
        </p:spPr>
        <p:txBody>
          <a:bodyPr>
            <a:normAutofit fontScale="62500" lnSpcReduction="20000"/>
          </a:bodyPr>
          <a:lstStyle/>
          <a:p>
            <a:pPr marL="914400" lvl="2" indent="0">
              <a:buNone/>
            </a:pPr>
            <a:r>
              <a:rPr lang="en-AU" sz="4600"/>
              <a:t>Better Listening Skills</a:t>
            </a:r>
          </a:p>
          <a:p>
            <a:pPr marL="914400" lvl="2" indent="0">
              <a:buNone/>
            </a:pPr>
            <a:endParaRPr lang="en-AU" sz="4600"/>
          </a:p>
          <a:p>
            <a:pPr marL="914400" lvl="2" indent="0">
              <a:buNone/>
            </a:pPr>
            <a:r>
              <a:rPr lang="en-AU" sz="4600"/>
              <a:t>Improved Speaking Skills</a:t>
            </a:r>
          </a:p>
          <a:p>
            <a:pPr marL="457200" lvl="1" indent="0">
              <a:buNone/>
            </a:pPr>
            <a:r>
              <a:rPr lang="en-AU" sz="4600"/>
              <a:t>		- Fluency</a:t>
            </a:r>
          </a:p>
          <a:p>
            <a:pPr marL="457200" lvl="1" indent="0">
              <a:buNone/>
            </a:pPr>
            <a:endParaRPr lang="en-AU" sz="4600"/>
          </a:p>
          <a:p>
            <a:pPr marL="914400" lvl="2" indent="0">
              <a:buNone/>
            </a:pPr>
            <a:r>
              <a:rPr lang="en-AU" sz="4600"/>
              <a:t>Improved Writing Skills</a:t>
            </a:r>
          </a:p>
          <a:p>
            <a:pPr marL="0" indent="0">
              <a:buNone/>
            </a:pPr>
            <a:r>
              <a:rPr lang="en-AU" sz="4600"/>
              <a:t>	 	- Syntax</a:t>
            </a:r>
          </a:p>
          <a:p>
            <a:pPr marL="914400" lvl="2" indent="0">
              <a:buNone/>
            </a:pPr>
            <a:endParaRPr lang="en-AU" sz="4600"/>
          </a:p>
          <a:p>
            <a:pPr marL="914400" lvl="2" indent="0">
              <a:buNone/>
            </a:pPr>
            <a:endParaRPr lang="en-AU" sz="4600"/>
          </a:p>
          <a:p>
            <a:pPr marL="914400" lvl="2" indent="0">
              <a:buNone/>
            </a:pPr>
            <a:r>
              <a:rPr lang="en-AU" sz="4600"/>
              <a:t>Develops Language </a:t>
            </a:r>
          </a:p>
          <a:p>
            <a:pPr marL="0" indent="0">
              <a:buNone/>
            </a:pPr>
            <a:r>
              <a:rPr lang="en-AU" sz="4600"/>
              <a:t>	Competence</a:t>
            </a:r>
          </a:p>
          <a:p>
            <a:pPr marL="0" indent="0">
              <a:buNone/>
            </a:pPr>
            <a:endParaRPr lang="en-AU"/>
          </a:p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E4D736-3C50-366A-A1F7-63F6DDC52036}"/>
              </a:ext>
            </a:extLst>
          </p:cNvPr>
          <p:cNvSpPr/>
          <p:nvPr/>
        </p:nvSpPr>
        <p:spPr>
          <a:xfrm>
            <a:off x="723863" y="2608504"/>
            <a:ext cx="371021" cy="319585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CFBE41-7EAA-8645-368F-4D65260B979B}"/>
              </a:ext>
            </a:extLst>
          </p:cNvPr>
          <p:cNvSpPr/>
          <p:nvPr/>
        </p:nvSpPr>
        <p:spPr>
          <a:xfrm>
            <a:off x="722891" y="3896387"/>
            <a:ext cx="371021" cy="319585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281EA-6B17-2BBF-93FE-9532C97FAF5B}"/>
              </a:ext>
            </a:extLst>
          </p:cNvPr>
          <p:cNvSpPr/>
          <p:nvPr/>
        </p:nvSpPr>
        <p:spPr>
          <a:xfrm>
            <a:off x="722892" y="5457670"/>
            <a:ext cx="371021" cy="319585"/>
          </a:xfrm>
          <a:prstGeom prst="rect">
            <a:avLst/>
          </a:prstGeom>
          <a:solidFill>
            <a:srgbClr val="52401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0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long dock with text overlay">
            <a:extLst>
              <a:ext uri="{FF2B5EF4-FFF2-40B4-BE49-F238E27FC236}">
                <a16:creationId xmlns:a16="http://schemas.microsoft.com/office/drawing/2014/main" id="{F60C4814-CA6D-F6B4-F016-BE3E111A59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2325760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6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C67EA736-31AA-4B0B-9031-B8D151A57995}">
  <we:reference id="wa200002274" version="1.0.0.0" store="en-US" storeType="OMEX"/>
  <we:alternateReferences>
    <we:reference id="WA200002274" version="1.0.0.0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0B17D11C-C812-4C8A-9833-CC03DCE57740}">
  <we:reference id="wa104380907" version="3.1.0.0" store="en-US" storeType="OMEX"/>
  <we:alternateReferences>
    <we:reference id="wa104380907" version="3.1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Georgia</vt:lpstr>
      <vt:lpstr>Söhne</vt:lpstr>
      <vt:lpstr>ShapesVTI</vt:lpstr>
      <vt:lpstr>PowerPoint Presentation</vt:lpstr>
      <vt:lpstr>I went to the market / to buy a fish.</vt:lpstr>
      <vt:lpstr>I went to the market / to buy a fish</vt:lpstr>
      <vt:lpstr>I went to the market / to buy a fish</vt:lpstr>
      <vt:lpstr>I went to the market / to buy a fish</vt:lpstr>
      <vt:lpstr>I went to the market / to buy a fish</vt:lpstr>
      <vt:lpstr>I went to the market / to buy a fish</vt:lpstr>
      <vt:lpstr>I went to the market / to buy a fish</vt:lpstr>
      <vt:lpstr>I went to the market / to buy a fish</vt:lpstr>
      <vt:lpstr>PowerPoint Presentation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Brendan B</dc:creator>
  <cp:lastModifiedBy>Brendan B</cp:lastModifiedBy>
  <cp:revision>2</cp:revision>
  <dcterms:created xsi:type="dcterms:W3CDTF">2023-08-04T04:14:30Z</dcterms:created>
  <dcterms:modified xsi:type="dcterms:W3CDTF">2026-05-19T04:09:42Z</dcterms:modified>
</cp:coreProperties>
</file>